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93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</p:sldIdLst>
  <p:sldSz cx="12192000" cy="6858000"/>
  <p:notesSz cx="6858000" cy="9144000"/>
  <p:embeddedFontLst>
    <p:embeddedFont>
      <p:font typeface="Avenir" panose="02000503020000020003" pitchFamily="2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Khand SemiBold" panose="02000000000000000000" pitchFamily="2" charset="77"/>
      <p:regular r:id="rId45"/>
      <p:bold r:id="rId46"/>
    </p:embeddedFont>
    <p:embeddedFont>
      <p:font typeface="Public Sans" pitchFamily="2" charset="77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sFCC2GyPeG9/i0M/0VVzc3Cn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1E5B88-6FF8-4B16-A4B3-DF2D1B27B125}">
  <a:tblStyle styleId="{161E5B88-6FF8-4B16-A4B3-DF2D1B27B12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cked"/>
        <c:varyColors val="0"/>
        <c:ser>
          <c:idx val="0"/>
          <c:order val="0"/>
          <c:spPr>
            <a:ln w="38100">
              <a:solidFill>
                <a:srgbClr val="2BF1B8"/>
              </a:solidFill>
            </a:ln>
          </c:spPr>
          <c:marker>
            <c:symbol val="none"/>
          </c:marker>
          <c:cat>
            <c:strRef>
              <c:f>Sheet1!$A$1:$P$1</c:f>
              <c:strCache>
                <c:ptCount val="16"/>
                <c:pt idx="0">
                  <c:v>15.6.</c:v>
                </c:pt>
                <c:pt idx="1">
                  <c:v>16.6.</c:v>
                </c:pt>
                <c:pt idx="2">
                  <c:v>17.6.</c:v>
                </c:pt>
                <c:pt idx="3">
                  <c:v>18.6.</c:v>
                </c:pt>
                <c:pt idx="4">
                  <c:v>19.6.</c:v>
                </c:pt>
                <c:pt idx="5">
                  <c:v>20.6.</c:v>
                </c:pt>
                <c:pt idx="6">
                  <c:v>21.6.</c:v>
                </c:pt>
                <c:pt idx="7">
                  <c:v>22.6.</c:v>
                </c:pt>
                <c:pt idx="8">
                  <c:v>23.6.</c:v>
                </c:pt>
                <c:pt idx="9">
                  <c:v>24.6.</c:v>
                </c:pt>
                <c:pt idx="10">
                  <c:v>25.6.</c:v>
                </c:pt>
                <c:pt idx="11">
                  <c:v>26.6.</c:v>
                </c:pt>
                <c:pt idx="12">
                  <c:v>27.6.</c:v>
                </c:pt>
                <c:pt idx="13">
                  <c:v>28.6.</c:v>
                </c:pt>
                <c:pt idx="14">
                  <c:v>29.6.</c:v>
                </c:pt>
                <c:pt idx="15">
                  <c:v>30.6.</c:v>
                </c:pt>
              </c:strCache>
            </c:strRef>
          </c:cat>
          <c:val>
            <c:numRef>
              <c:f>Sheet1!$A$2:$P$2</c:f>
              <c:numCache>
                <c:formatCode>General</c:formatCode>
                <c:ptCount val="16"/>
                <c:pt idx="0">
                  <c:v>401</c:v>
                </c:pt>
                <c:pt idx="1">
                  <c:v>166</c:v>
                </c:pt>
                <c:pt idx="2">
                  <c:v>104</c:v>
                </c:pt>
                <c:pt idx="3">
                  <c:v>57</c:v>
                </c:pt>
                <c:pt idx="4">
                  <c:v>84</c:v>
                </c:pt>
                <c:pt idx="5">
                  <c:v>127</c:v>
                </c:pt>
                <c:pt idx="6">
                  <c:v>120</c:v>
                </c:pt>
                <c:pt idx="7">
                  <c:v>68</c:v>
                </c:pt>
                <c:pt idx="8">
                  <c:v>66</c:v>
                </c:pt>
                <c:pt idx="9">
                  <c:v>89</c:v>
                </c:pt>
                <c:pt idx="10">
                  <c:v>61</c:v>
                </c:pt>
                <c:pt idx="11">
                  <c:v>78</c:v>
                </c:pt>
                <c:pt idx="12">
                  <c:v>92</c:v>
                </c:pt>
                <c:pt idx="13">
                  <c:v>145</c:v>
                </c:pt>
                <c:pt idx="14">
                  <c:v>251</c:v>
                </c:pt>
                <c:pt idx="15">
                  <c:v>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3-428D-92BF-21F78D6FB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1121312"/>
        <c:axId val="1971123088"/>
      </c:lineChart>
      <c:catAx>
        <c:axId val="19711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800" b="0" i="0">
                <a:solidFill>
                  <a:schemeClr val="bg1"/>
                </a:solidFill>
                <a:latin typeface="Public Sans Light" charset="0"/>
                <a:ea typeface="Public Sans Light" charset="0"/>
                <a:cs typeface="Public Sans Light" charset="0"/>
              </a:defRPr>
            </a:pPr>
            <a:endParaRPr lang="de-DE"/>
          </a:p>
        </c:txPr>
        <c:crossAx val="1971123088"/>
        <c:crosses val="autoZero"/>
        <c:auto val="1"/>
        <c:lblAlgn val="ctr"/>
        <c:lblOffset val="100"/>
        <c:noMultiLvlLbl val="0"/>
      </c:catAx>
      <c:valAx>
        <c:axId val="1971123088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9711213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45664430835003E-2"/>
          <c:y val="0.203669907359875"/>
          <c:w val="0.93556831437736898"/>
          <c:h val="0.67863464408975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Anzahl Unterstützungen 2018</c:v>
                </c:pt>
              </c:strCache>
            </c:strRef>
          </c:tx>
          <c:spPr>
            <a:solidFill>
              <a:srgbClr val="E721B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Mo</c:v>
                </c:pt>
                <c:pt idx="1">
                  <c:v>Di</c:v>
                </c:pt>
                <c:pt idx="2">
                  <c:v>Mi</c:v>
                </c:pt>
                <c:pt idx="3">
                  <c:v>Do</c:v>
                </c:pt>
                <c:pt idx="4">
                  <c:v>Fr</c:v>
                </c:pt>
                <c:pt idx="5">
                  <c:v>Sa</c:v>
                </c:pt>
                <c:pt idx="6">
                  <c:v>So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2128</c:v>
                </c:pt>
                <c:pt idx="1">
                  <c:v>2892</c:v>
                </c:pt>
                <c:pt idx="2">
                  <c:v>1927</c:v>
                </c:pt>
                <c:pt idx="3">
                  <c:v>1679</c:v>
                </c:pt>
                <c:pt idx="4">
                  <c:v>1429</c:v>
                </c:pt>
                <c:pt idx="5">
                  <c:v>1070</c:v>
                </c:pt>
                <c:pt idx="6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B-4D65-A8DD-4B4E01191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Anzahl Unterstützungen 2019</c:v>
                </c:pt>
              </c:strCache>
            </c:strRef>
          </c:tx>
          <c:spPr>
            <a:solidFill>
              <a:srgbClr val="2BF1B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Mo</c:v>
                </c:pt>
                <c:pt idx="1">
                  <c:v>Di</c:v>
                </c:pt>
                <c:pt idx="2">
                  <c:v>Mi</c:v>
                </c:pt>
                <c:pt idx="3">
                  <c:v>Do</c:v>
                </c:pt>
                <c:pt idx="4">
                  <c:v>Fr</c:v>
                </c:pt>
                <c:pt idx="5">
                  <c:v>Sa</c:v>
                </c:pt>
                <c:pt idx="6">
                  <c:v>So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3182</c:v>
                </c:pt>
                <c:pt idx="1">
                  <c:v>2816</c:v>
                </c:pt>
                <c:pt idx="2">
                  <c:v>2909</c:v>
                </c:pt>
                <c:pt idx="3">
                  <c:v>2754</c:v>
                </c:pt>
                <c:pt idx="4">
                  <c:v>2694</c:v>
                </c:pt>
                <c:pt idx="5">
                  <c:v>1520</c:v>
                </c:pt>
                <c:pt idx="6">
                  <c:v>1829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B-4D65-A8DD-4B4E01191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5428816"/>
        <c:axId val="1994932800"/>
      </c:barChart>
      <c:catAx>
        <c:axId val="199542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chemeClr val="tx1"/>
                </a:solidFill>
                <a:latin typeface="Public Sans Light" charset="0"/>
                <a:ea typeface="Public Sans Light" charset="0"/>
                <a:cs typeface="Public Sans Light" charset="0"/>
              </a:defRPr>
            </a:pPr>
            <a:endParaRPr lang="de-DE"/>
          </a:p>
        </c:txPr>
        <c:crossAx val="1994932800"/>
        <c:crosses val="autoZero"/>
        <c:auto val="1"/>
        <c:lblAlgn val="ctr"/>
        <c:lblOffset val="100"/>
        <c:noMultiLvlLbl val="0"/>
      </c:catAx>
      <c:valAx>
        <c:axId val="19949328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  <a:latin typeface="Avenir LT Std 45 Book"/>
              </a:defRPr>
            </a:pPr>
            <a:endParaRPr lang="de-DE"/>
          </a:p>
        </c:txPr>
        <c:crossAx val="199542881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23896832097945"/>
          <c:y val="8.2720056720123794E-2"/>
          <c:w val="0.74912000583260396"/>
          <c:h val="8.1644934804413205E-2"/>
        </c:manualLayout>
      </c:layout>
      <c:overlay val="0"/>
      <c:txPr>
        <a:bodyPr/>
        <a:lstStyle/>
        <a:p>
          <a:pPr>
            <a:defRPr sz="1300" b="0" i="0">
              <a:solidFill>
                <a:schemeClr val="tx1"/>
              </a:solidFill>
              <a:latin typeface="Public Sans Light" charset="0"/>
              <a:ea typeface="Public Sans Light" charset="0"/>
              <a:cs typeface="Public Sans Light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22933975740893E-2"/>
          <c:y val="0.14239755442549001"/>
          <c:w val="0.91080270494227"/>
          <c:h val="0.56495424825146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€ pro Klick</c:v>
                </c:pt>
              </c:strCache>
            </c:strRef>
          </c:tx>
          <c:spPr>
            <a:solidFill>
              <a:srgbClr val="2BF1B8"/>
            </a:solidFill>
          </c:spPr>
          <c:invertIfNegative val="0"/>
          <c:cat>
            <c:strRef>
              <c:f>Sheet1!$A$37:$A$80</c:f>
              <c:strCache>
                <c:ptCount val="44"/>
                <c:pt idx="0">
                  <c:v>/juniorteam</c:v>
                </c:pt>
                <c:pt idx="1">
                  <c:v>/outfit</c:v>
                </c:pt>
                <c:pt idx="2">
                  <c:v>/jcwiesbaden</c:v>
                </c:pt>
                <c:pt idx="3">
                  <c:v>/vereinspferde</c:v>
                </c:pt>
                <c:pt idx="4">
                  <c:v>/kalletalmovie</c:v>
                </c:pt>
                <c:pt idx="5">
                  <c:v>/helistraum</c:v>
                </c:pt>
                <c:pt idx="6">
                  <c:v>/au_backe</c:v>
                </c:pt>
                <c:pt idx="7">
                  <c:v>/trikotsfuertrikots</c:v>
                </c:pt>
                <c:pt idx="8">
                  <c:v>/busfahrthohenlohe</c:v>
                </c:pt>
                <c:pt idx="9">
                  <c:v>/mission-tokio</c:v>
                </c:pt>
                <c:pt idx="10">
                  <c:v>/heidebad</c:v>
                </c:pt>
                <c:pt idx="11">
                  <c:v>/paraski</c:v>
                </c:pt>
                <c:pt idx="12">
                  <c:v>/goerlitz-laeuft</c:v>
                </c:pt>
                <c:pt idx="13">
                  <c:v>/rcbrs-clubraum-umbau</c:v>
                </c:pt>
                <c:pt idx="14">
                  <c:v>/gba_ortler</c:v>
                </c:pt>
                <c:pt idx="15">
                  <c:v>/havelqueen-achter</c:v>
                </c:pt>
                <c:pt idx="16">
                  <c:v>/teamstuttgart</c:v>
                </c:pt>
                <c:pt idx="17">
                  <c:v>/eastside</c:v>
                </c:pt>
                <c:pt idx="18">
                  <c:v>/polarstern</c:v>
                </c:pt>
                <c:pt idx="19">
                  <c:v>/rgclatein</c:v>
                </c:pt>
                <c:pt idx="20">
                  <c:v>/talentecamp</c:v>
                </c:pt>
                <c:pt idx="21">
                  <c:v>/mohawks_planen</c:v>
                </c:pt>
                <c:pt idx="22">
                  <c:v>/abenteuersegeln</c:v>
                </c:pt>
                <c:pt idx="23">
                  <c:v>/bundesliga-tvw</c:v>
                </c:pt>
                <c:pt idx="24">
                  <c:v>/janis-springt-nach-tokio</c:v>
                </c:pt>
                <c:pt idx="25">
                  <c:v>/sgtaucha99</c:v>
                </c:pt>
                <c:pt idx="26">
                  <c:v>/deutschland-lacrosse</c:v>
                </c:pt>
                <c:pt idx="27">
                  <c:v>/emma-tanzt</c:v>
                </c:pt>
                <c:pt idx="28">
                  <c:v>/handballcamp2019</c:v>
                </c:pt>
                <c:pt idx="29">
                  <c:v>/fcgeestland</c:v>
                </c:pt>
                <c:pt idx="30">
                  <c:v>/wsvfj</c:v>
                </c:pt>
                <c:pt idx="31">
                  <c:v>/team-namibia</c:v>
                </c:pt>
                <c:pt idx="32">
                  <c:v>/lindstaedt.rausch</c:v>
                </c:pt>
                <c:pt idx="33">
                  <c:v>/tusbasket</c:v>
                </c:pt>
                <c:pt idx="34">
                  <c:v>/</c:v>
                </c:pt>
                <c:pt idx="35">
                  <c:v>/torsten</c:v>
                </c:pt>
                <c:pt idx="36">
                  <c:v>/tivoli-erhalten</c:v>
                </c:pt>
                <c:pt idx="37">
                  <c:v>/blackpanthers</c:v>
                </c:pt>
                <c:pt idx="38">
                  <c:v>/kanu-eric</c:v>
                </c:pt>
                <c:pt idx="39">
                  <c:v>/fitonice</c:v>
                </c:pt>
                <c:pt idx="40">
                  <c:v>/jfgostsee</c:v>
                </c:pt>
                <c:pt idx="41">
                  <c:v>/rugby-festival</c:v>
                </c:pt>
                <c:pt idx="42">
                  <c:v>/judoverein-ludwigsfelde</c:v>
                </c:pt>
                <c:pt idx="43">
                  <c:v>/linathekook</c:v>
                </c:pt>
              </c:strCache>
            </c:strRef>
          </c:cat>
          <c:val>
            <c:numRef>
              <c:f>Sheet1!$B$37:$B$80</c:f>
              <c:numCache>
                <c:formatCode>General</c:formatCode>
                <c:ptCount val="44"/>
                <c:pt idx="0">
                  <c:v>3.9790356394129982</c:v>
                </c:pt>
                <c:pt idx="1">
                  <c:v>3.946540880503143</c:v>
                </c:pt>
                <c:pt idx="2">
                  <c:v>3.919736118746564</c:v>
                </c:pt>
                <c:pt idx="3">
                  <c:v>3.7859247242050622</c:v>
                </c:pt>
                <c:pt idx="4">
                  <c:v>3.7292161520190028</c:v>
                </c:pt>
                <c:pt idx="5">
                  <c:v>3.6968680089485431</c:v>
                </c:pt>
                <c:pt idx="6">
                  <c:v>3.4348508634222901</c:v>
                </c:pt>
                <c:pt idx="7">
                  <c:v>3.431542461005197</c:v>
                </c:pt>
                <c:pt idx="8">
                  <c:v>3.3670033670033672</c:v>
                </c:pt>
                <c:pt idx="9">
                  <c:v>3.3632927927927931</c:v>
                </c:pt>
                <c:pt idx="10">
                  <c:v>3.3086956521739141</c:v>
                </c:pt>
                <c:pt idx="11">
                  <c:v>3.295819935691318</c:v>
                </c:pt>
                <c:pt idx="12">
                  <c:v>3.2704523580365739</c:v>
                </c:pt>
                <c:pt idx="13">
                  <c:v>3.24016563146998</c:v>
                </c:pt>
                <c:pt idx="14">
                  <c:v>3.1693811074918572</c:v>
                </c:pt>
                <c:pt idx="15">
                  <c:v>3.160147991543341</c:v>
                </c:pt>
                <c:pt idx="16">
                  <c:v>3.1555153707052441</c:v>
                </c:pt>
                <c:pt idx="17">
                  <c:v>3.1316770186335399</c:v>
                </c:pt>
                <c:pt idx="18">
                  <c:v>3.08</c:v>
                </c:pt>
                <c:pt idx="19">
                  <c:v>3.0643994211287988</c:v>
                </c:pt>
                <c:pt idx="20">
                  <c:v>3.0426796326310099</c:v>
                </c:pt>
                <c:pt idx="21">
                  <c:v>3.0188679245283021</c:v>
                </c:pt>
                <c:pt idx="22">
                  <c:v>3.0020080321285141</c:v>
                </c:pt>
                <c:pt idx="23">
                  <c:v>2.9317548746518112</c:v>
                </c:pt>
                <c:pt idx="24">
                  <c:v>2.8994901675163871</c:v>
                </c:pt>
                <c:pt idx="25">
                  <c:v>2.8839590443686012</c:v>
                </c:pt>
                <c:pt idx="26">
                  <c:v>2.8528964059196582</c:v>
                </c:pt>
                <c:pt idx="27">
                  <c:v>2.815376285868977</c:v>
                </c:pt>
                <c:pt idx="28">
                  <c:v>2.7918432203389831</c:v>
                </c:pt>
                <c:pt idx="29">
                  <c:v>2.7896613190730841</c:v>
                </c:pt>
                <c:pt idx="30">
                  <c:v>2.7790432801822318</c:v>
                </c:pt>
                <c:pt idx="31">
                  <c:v>2.7610410094637219</c:v>
                </c:pt>
                <c:pt idx="32">
                  <c:v>2.72566371681416</c:v>
                </c:pt>
                <c:pt idx="33">
                  <c:v>2.6579310344827598</c:v>
                </c:pt>
                <c:pt idx="34">
                  <c:v>2.5942136053343341</c:v>
                </c:pt>
                <c:pt idx="35">
                  <c:v>2.562737642585553</c:v>
                </c:pt>
                <c:pt idx="36">
                  <c:v>2.5591411510608562</c:v>
                </c:pt>
                <c:pt idx="37">
                  <c:v>2.4449207029575661</c:v>
                </c:pt>
                <c:pt idx="38">
                  <c:v>2.4444444444444442</c:v>
                </c:pt>
                <c:pt idx="39">
                  <c:v>2.4406700791065612</c:v>
                </c:pt>
                <c:pt idx="40">
                  <c:v>2.4266666666666672</c:v>
                </c:pt>
                <c:pt idx="41">
                  <c:v>2.313177410154021</c:v>
                </c:pt>
                <c:pt idx="42">
                  <c:v>2.2747415066469721</c:v>
                </c:pt>
                <c:pt idx="43">
                  <c:v>2.2654828930272841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6-4ED5-9E7E-9794BDEA3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7486528"/>
        <c:axId val="1995017344"/>
      </c:barChart>
      <c:catAx>
        <c:axId val="199748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0" i="0">
                <a:solidFill>
                  <a:schemeClr val="bg1"/>
                </a:solidFill>
                <a:latin typeface="Public Sans Light" charset="0"/>
                <a:ea typeface="Public Sans Light" charset="0"/>
                <a:cs typeface="Public Sans Light" charset="0"/>
              </a:defRPr>
            </a:pPr>
            <a:endParaRPr lang="de-DE"/>
          </a:p>
        </c:txPr>
        <c:crossAx val="1995017344"/>
        <c:crosses val="autoZero"/>
        <c:auto val="1"/>
        <c:lblAlgn val="ctr"/>
        <c:lblOffset val="100"/>
        <c:noMultiLvlLbl val="0"/>
      </c:catAx>
      <c:valAx>
        <c:axId val="1995017344"/>
        <c:scaling>
          <c:orientation val="minMax"/>
          <c:max val="10"/>
        </c:scaling>
        <c:delete val="0"/>
        <c:axPos val="l"/>
        <c:majorGridlines/>
        <c:numFmt formatCode="#,##0.00\ &quot;€&quot;" sourceLinked="0"/>
        <c:majorTickMark val="out"/>
        <c:minorTickMark val="none"/>
        <c:tickLblPos val="nextTo"/>
        <c:txPr>
          <a:bodyPr/>
          <a:lstStyle/>
          <a:p>
            <a:pPr>
              <a:defRPr b="0" i="0">
                <a:solidFill>
                  <a:schemeClr val="bg1"/>
                </a:solidFill>
                <a:latin typeface="Public Sans Light" charset="0"/>
                <a:ea typeface="Public Sans Light" charset="0"/>
                <a:cs typeface="Public Sans Light" charset="0"/>
              </a:defRPr>
            </a:pPr>
            <a:endParaRPr lang="de-DE"/>
          </a:p>
        </c:txPr>
        <c:crossAx val="1997486528"/>
        <c:crosses val="autoZero"/>
        <c:crossBetween val="between"/>
        <c:majorUnit val="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1" name="Google Shape;6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0" name="Google Shape;6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2" name="Google Shape;7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4" name="Google Shape;7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1" name="Google Shape;7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7" name="Google Shape;7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4" name="Google Shape;8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4" name="Google Shape;8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6" name="Google Shape;9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4" name="Google Shape;91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8" name="Google Shape;9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63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C1C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61C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590220" y="723137"/>
            <a:ext cx="7279162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5000"/>
              <a:buFont typeface="Khand SemiBold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>
            <a:off x="590220" y="2099220"/>
            <a:ext cx="7279162" cy="186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9"/>
          <p:cNvSpPr txBox="1">
            <a:spLocks noGrp="1"/>
          </p:cNvSpPr>
          <p:nvPr>
            <p:ph type="dt" idx="10"/>
          </p:nvPr>
        </p:nvSpPr>
        <p:spPr>
          <a:xfrm>
            <a:off x="236317" y="65678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4724400" y="65775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5" name="Google Shape;25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eer">
  <p:cSld name="3_Le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/>
          <p:nvPr/>
        </p:nvSpPr>
        <p:spPr>
          <a:xfrm>
            <a:off x="0" y="492378"/>
            <a:ext cx="12142008" cy="63428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0" name="Google Shape;110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F7F7F">
                  <a:alpha val="17254"/>
                </a:srgbClr>
              </a:gs>
              <a:gs pos="7000">
                <a:srgbClr val="7F7F7F">
                  <a:alpha val="17254"/>
                </a:srgbClr>
              </a:gs>
              <a:gs pos="95000">
                <a:srgbClr val="161C1C"/>
              </a:gs>
              <a:gs pos="100000">
                <a:srgbClr val="33333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1"/>
          <p:cNvSpPr txBox="1">
            <a:spLocks noGrp="1"/>
          </p:cNvSpPr>
          <p:nvPr>
            <p:ph type="dt" idx="10"/>
          </p:nvPr>
        </p:nvSpPr>
        <p:spPr>
          <a:xfrm>
            <a:off x="236317" y="65215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sldNum" idx="12"/>
          </p:nvPr>
        </p:nvSpPr>
        <p:spPr>
          <a:xfrm>
            <a:off x="4724400" y="65312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3" name="Google Shape;113;p5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5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1"/>
          <p:cNvSpPr/>
          <p:nvPr/>
        </p:nvSpPr>
        <p:spPr>
          <a:xfrm rot="-5400000">
            <a:off x="3107078" y="-1104354"/>
            <a:ext cx="4838220" cy="10512224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1"/>
          <p:cNvSpPr/>
          <p:nvPr/>
        </p:nvSpPr>
        <p:spPr>
          <a:xfrm rot="5400000">
            <a:off x="5454939" y="-286207"/>
            <a:ext cx="5884411" cy="7095862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>
            <a:spLocks noGrp="1"/>
          </p:cNvSpPr>
          <p:nvPr>
            <p:ph type="dt" idx="10"/>
          </p:nvPr>
        </p:nvSpPr>
        <p:spPr>
          <a:xfrm>
            <a:off x="236317" y="65215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sldNum" idx="12"/>
          </p:nvPr>
        </p:nvSpPr>
        <p:spPr>
          <a:xfrm>
            <a:off x="4724400" y="65312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title"/>
          </p:nvPr>
        </p:nvSpPr>
        <p:spPr>
          <a:xfrm>
            <a:off x="372671" y="430243"/>
            <a:ext cx="6266668" cy="131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enutzerdefiniertes Layout">
  <p:cSld name="1_Benutzerdefiniertes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>
            <a:spLocks noGrp="1"/>
          </p:cNvSpPr>
          <p:nvPr>
            <p:ph type="dt" idx="10"/>
          </p:nvPr>
        </p:nvSpPr>
        <p:spPr>
          <a:xfrm>
            <a:off x="236317" y="6579437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sldNum" idx="12"/>
          </p:nvPr>
        </p:nvSpPr>
        <p:spPr>
          <a:xfrm>
            <a:off x="4724400" y="6589163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5"/>
          <p:cNvSpPr txBox="1">
            <a:spLocks noGrp="1"/>
          </p:cNvSpPr>
          <p:nvPr>
            <p:ph type="dt" idx="10"/>
          </p:nvPr>
        </p:nvSpPr>
        <p:spPr>
          <a:xfrm>
            <a:off x="236317" y="6579437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5"/>
          <p:cNvSpPr txBox="1">
            <a:spLocks noGrp="1"/>
          </p:cNvSpPr>
          <p:nvPr>
            <p:ph type="sldNum" idx="12"/>
          </p:nvPr>
        </p:nvSpPr>
        <p:spPr>
          <a:xfrm>
            <a:off x="4724400" y="6589163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6"/>
          <p:cNvSpPr txBox="1">
            <a:spLocks noGrp="1"/>
          </p:cNvSpPr>
          <p:nvPr>
            <p:ph type="title"/>
          </p:nvPr>
        </p:nvSpPr>
        <p:spPr>
          <a:xfrm>
            <a:off x="590220" y="723137"/>
            <a:ext cx="7279162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5200"/>
              <a:buFont typeface="Khand SemiBold"/>
              <a:buNone/>
              <a:defRPr sz="5200" b="0" i="0" u="none" strike="noStrike" cap="none">
                <a:solidFill>
                  <a:srgbClr val="2BF1B8"/>
                </a:solidFill>
                <a:latin typeface="Khand SemiBold"/>
                <a:ea typeface="Khand SemiBold"/>
                <a:cs typeface="Khand SemiBold"/>
                <a:sym typeface="Khan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body" idx="1"/>
          </p:nvPr>
        </p:nvSpPr>
        <p:spPr>
          <a:xfrm>
            <a:off x="590220" y="2099220"/>
            <a:ext cx="7279162" cy="186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4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6"/>
          <p:cNvSpPr txBox="1">
            <a:spLocks noGrp="1"/>
          </p:cNvSpPr>
          <p:nvPr>
            <p:ph type="dt" idx="10"/>
          </p:nvPr>
        </p:nvSpPr>
        <p:spPr>
          <a:xfrm>
            <a:off x="236317" y="6579437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6"/>
          <p:cNvSpPr txBox="1">
            <a:spLocks noGrp="1"/>
          </p:cNvSpPr>
          <p:nvPr>
            <p:ph type="sldNum" idx="12"/>
          </p:nvPr>
        </p:nvSpPr>
        <p:spPr>
          <a:xfrm>
            <a:off x="4724400" y="6589163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eer">
  <p:cSld name="4_Le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C1C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0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0"/>
          <p:cNvSpPr txBox="1">
            <a:spLocks noGrp="1"/>
          </p:cNvSpPr>
          <p:nvPr>
            <p:ph type="dt" idx="10"/>
          </p:nvPr>
        </p:nvSpPr>
        <p:spPr>
          <a:xfrm>
            <a:off x="236317" y="65678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4724400" y="65775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1" name="Google Shape;31;p40"/>
          <p:cNvSpPr/>
          <p:nvPr/>
        </p:nvSpPr>
        <p:spPr>
          <a:xfrm rot="-5400000">
            <a:off x="3107078" y="-1104354"/>
            <a:ext cx="4838220" cy="10512224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0"/>
          <p:cNvSpPr/>
          <p:nvPr/>
        </p:nvSpPr>
        <p:spPr>
          <a:xfrm rot="5400000">
            <a:off x="5454939" y="-286207"/>
            <a:ext cx="5884411" cy="7095862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0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0"/>
          <p:cNvSpPr/>
          <p:nvPr/>
        </p:nvSpPr>
        <p:spPr>
          <a:xfrm>
            <a:off x="16073" y="6292286"/>
            <a:ext cx="540000" cy="540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lt1">
                <a:alpha val="4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40"/>
          <p:cNvGrpSpPr/>
          <p:nvPr/>
        </p:nvGrpSpPr>
        <p:grpSpPr>
          <a:xfrm>
            <a:off x="10840189" y="485285"/>
            <a:ext cx="612000" cy="612000"/>
            <a:chOff x="10841768" y="669401"/>
            <a:chExt cx="612000" cy="612000"/>
          </a:xfrm>
        </p:grpSpPr>
        <p:sp>
          <p:nvSpPr>
            <p:cNvPr id="38" name="Google Shape;38;p40"/>
            <p:cNvSpPr/>
            <p:nvPr/>
          </p:nvSpPr>
          <p:spPr>
            <a:xfrm>
              <a:off x="10841768" y="669401"/>
              <a:ext cx="612000" cy="612000"/>
            </a:xfrm>
            <a:prstGeom prst="ellipse">
              <a:avLst/>
            </a:prstGeom>
            <a:noFill/>
            <a:ln w="12700" cap="flat" cmpd="sng">
              <a:solidFill>
                <a:schemeClr val="lt1">
                  <a:alpha val="4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0"/>
            <p:cNvSpPr/>
            <p:nvPr/>
          </p:nvSpPr>
          <p:spPr>
            <a:xfrm>
              <a:off x="11122568" y="950201"/>
              <a:ext cx="50400" cy="50400"/>
            </a:xfrm>
            <a:prstGeom prst="ellipse">
              <a:avLst/>
            </a:prstGeom>
            <a:solidFill>
              <a:schemeClr val="lt1">
                <a:alpha val="4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" name="Google Shape;40;p40"/>
          <p:cNvCxnSpPr/>
          <p:nvPr/>
        </p:nvCxnSpPr>
        <p:spPr>
          <a:xfrm>
            <a:off x="10685723" y="330150"/>
            <a:ext cx="1242809" cy="1246695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4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/>
          <p:nvPr/>
        </p:nvSpPr>
        <p:spPr>
          <a:xfrm>
            <a:off x="0" y="7003"/>
            <a:ext cx="12192000" cy="6858000"/>
          </a:xfrm>
          <a:prstGeom prst="rect">
            <a:avLst/>
          </a:prstGeom>
          <a:solidFill>
            <a:srgbClr val="161C1C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90220" y="723137"/>
            <a:ext cx="7279162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5000"/>
              <a:buFont typeface="Khand SemiBold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90220" y="2099220"/>
            <a:ext cx="7279162" cy="186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236317" y="65678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sldNum" idx="12"/>
          </p:nvPr>
        </p:nvSpPr>
        <p:spPr>
          <a:xfrm>
            <a:off x="4724400" y="65775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41"/>
          <p:cNvSpPr/>
          <p:nvPr/>
        </p:nvSpPr>
        <p:spPr>
          <a:xfrm>
            <a:off x="0" y="-1"/>
            <a:ext cx="12192000" cy="6865003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1"/>
          <p:cNvSpPr/>
          <p:nvPr/>
        </p:nvSpPr>
        <p:spPr>
          <a:xfrm rot="-5400000">
            <a:off x="2394163" y="-1804570"/>
            <a:ext cx="6251349" cy="10499525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1"/>
          <p:cNvSpPr/>
          <p:nvPr/>
        </p:nvSpPr>
        <p:spPr>
          <a:xfrm rot="5400000">
            <a:off x="3187902" y="-2598308"/>
            <a:ext cx="5839347" cy="11675004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nutzerdefiniertes Layout">
  <p:cSld name="Benutzerdefiniertes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dt" idx="10"/>
          </p:nvPr>
        </p:nvSpPr>
        <p:spPr>
          <a:xfrm>
            <a:off x="236317" y="6579437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4724400" y="6589163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>
            <a:spLocks noGrp="1"/>
          </p:cNvSpPr>
          <p:nvPr>
            <p:ph type="ctrTitle"/>
          </p:nvPr>
        </p:nvSpPr>
        <p:spPr>
          <a:xfrm>
            <a:off x="914400" y="2130436"/>
            <a:ext cx="10363200" cy="70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dt" idx="10"/>
          </p:nvPr>
        </p:nvSpPr>
        <p:spPr>
          <a:xfrm>
            <a:off x="609610" y="649290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ftr" idx="11"/>
          </p:nvPr>
        </p:nvSpPr>
        <p:spPr>
          <a:xfrm>
            <a:off x="4165601" y="64929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sldNum" idx="12"/>
          </p:nvPr>
        </p:nvSpPr>
        <p:spPr>
          <a:xfrm>
            <a:off x="8737614" y="6492900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#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eer">
  <p:cSld name="1_Le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C1C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7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236317" y="65678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4724400" y="65775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7" name="Google Shape;67;p47"/>
          <p:cNvSpPr/>
          <p:nvPr/>
        </p:nvSpPr>
        <p:spPr>
          <a:xfrm rot="-5400000">
            <a:off x="3107078" y="-1104354"/>
            <a:ext cx="4838220" cy="10512224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7"/>
          <p:cNvSpPr/>
          <p:nvPr/>
        </p:nvSpPr>
        <p:spPr>
          <a:xfrm rot="5400000">
            <a:off x="5454939" y="-286207"/>
            <a:ext cx="5884411" cy="7095862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7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eer">
  <p:cSld name="5_Le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C1C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8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236317" y="65678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4724400" y="65775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48"/>
          <p:cNvSpPr/>
          <p:nvPr/>
        </p:nvSpPr>
        <p:spPr>
          <a:xfrm rot="-5400000">
            <a:off x="3107078" y="-1104354"/>
            <a:ext cx="4838220" cy="10512224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8"/>
          <p:cNvSpPr/>
          <p:nvPr/>
        </p:nvSpPr>
        <p:spPr>
          <a:xfrm rot="5400000">
            <a:off x="5454939" y="-286207"/>
            <a:ext cx="5884411" cy="7095862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4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48"/>
          <p:cNvGrpSpPr/>
          <p:nvPr/>
        </p:nvGrpSpPr>
        <p:grpSpPr>
          <a:xfrm>
            <a:off x="10840189" y="485285"/>
            <a:ext cx="612000" cy="612000"/>
            <a:chOff x="10841768" y="669401"/>
            <a:chExt cx="612000" cy="612000"/>
          </a:xfrm>
        </p:grpSpPr>
        <p:sp>
          <p:nvSpPr>
            <p:cNvPr id="83" name="Google Shape;83;p48"/>
            <p:cNvSpPr/>
            <p:nvPr/>
          </p:nvSpPr>
          <p:spPr>
            <a:xfrm>
              <a:off x="10841768" y="669401"/>
              <a:ext cx="612000" cy="612000"/>
            </a:xfrm>
            <a:prstGeom prst="ellipse">
              <a:avLst/>
            </a:prstGeom>
            <a:noFill/>
            <a:ln w="12700" cap="flat" cmpd="sng">
              <a:solidFill>
                <a:schemeClr val="lt1">
                  <a:alpha val="49411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8"/>
            <p:cNvSpPr/>
            <p:nvPr/>
          </p:nvSpPr>
          <p:spPr>
            <a:xfrm>
              <a:off x="11122568" y="950201"/>
              <a:ext cx="50400" cy="50400"/>
            </a:xfrm>
            <a:prstGeom prst="ellipse">
              <a:avLst/>
            </a:prstGeom>
            <a:solidFill>
              <a:schemeClr val="lt1">
                <a:alpha val="4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" name="Google Shape;85;p48"/>
          <p:cNvCxnSpPr/>
          <p:nvPr/>
        </p:nvCxnSpPr>
        <p:spPr>
          <a:xfrm>
            <a:off x="10685723" y="330150"/>
            <a:ext cx="1242809" cy="1246695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4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eer">
  <p:cSld name="6_Le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C1C"/>
          </a:soli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9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9"/>
          <p:cNvSpPr txBox="1">
            <a:spLocks noGrp="1"/>
          </p:cNvSpPr>
          <p:nvPr>
            <p:ph type="dt" idx="10"/>
          </p:nvPr>
        </p:nvSpPr>
        <p:spPr>
          <a:xfrm>
            <a:off x="236317" y="65678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9"/>
          <p:cNvSpPr txBox="1">
            <a:spLocks noGrp="1"/>
          </p:cNvSpPr>
          <p:nvPr>
            <p:ph type="sldNum" idx="12"/>
          </p:nvPr>
        </p:nvSpPr>
        <p:spPr>
          <a:xfrm>
            <a:off x="4724400" y="65775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1" name="Google Shape;91;p49"/>
          <p:cNvSpPr/>
          <p:nvPr/>
        </p:nvSpPr>
        <p:spPr>
          <a:xfrm rot="-5400000">
            <a:off x="3107078" y="-1104354"/>
            <a:ext cx="4838220" cy="10512224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9"/>
          <p:cNvSpPr/>
          <p:nvPr/>
        </p:nvSpPr>
        <p:spPr>
          <a:xfrm rot="5400000">
            <a:off x="5454939" y="-286207"/>
            <a:ext cx="5884411" cy="7095862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9"/>
          <p:cNvSpPr/>
          <p:nvPr/>
        </p:nvSpPr>
        <p:spPr>
          <a:xfrm>
            <a:off x="16073" y="6292286"/>
            <a:ext cx="540000" cy="540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lt1">
                <a:alpha val="49411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eer">
  <p:cSld name="2_Le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>
          <a:xfrm>
            <a:off x="6167314" y="0"/>
            <a:ext cx="60181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33333">
                  <a:alpha val="13333"/>
                </a:srgbClr>
              </a:gs>
              <a:gs pos="48000">
                <a:srgbClr val="161C1C"/>
              </a:gs>
              <a:gs pos="100000">
                <a:srgbClr val="161C1C"/>
              </a:gs>
            </a:gsLst>
            <a:lin ang="10800000" scaled="0"/>
          </a:gradFill>
          <a:ln>
            <a:noFill/>
          </a:ln>
        </p:spPr>
        <p:txBody>
          <a:bodyPr spcFirstLastPara="1" wrap="square" lIns="91375" tIns="45700" rIns="913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0"/>
          <p:cNvSpPr txBox="1">
            <a:spLocks noGrp="1"/>
          </p:cNvSpPr>
          <p:nvPr>
            <p:ph type="dt" idx="10"/>
          </p:nvPr>
        </p:nvSpPr>
        <p:spPr>
          <a:xfrm>
            <a:off x="236317" y="6521562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0"/>
          <p:cNvSpPr txBox="1">
            <a:spLocks noGrp="1"/>
          </p:cNvSpPr>
          <p:nvPr>
            <p:ph type="sldNum" idx="12"/>
          </p:nvPr>
        </p:nvSpPr>
        <p:spPr>
          <a:xfrm>
            <a:off x="4724400" y="6531288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2" name="Google Shape;102;p50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2460" y="6370365"/>
            <a:ext cx="982617" cy="20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0"/>
          <p:cNvSpPr/>
          <p:nvPr/>
        </p:nvSpPr>
        <p:spPr>
          <a:xfrm rot="-5400000">
            <a:off x="3107078" y="-1104354"/>
            <a:ext cx="4838220" cy="10512224"/>
          </a:xfrm>
          <a:prstGeom prst="halfFrame">
            <a:avLst>
              <a:gd name="adj1" fmla="val 209"/>
              <a:gd name="adj2" fmla="val 209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0"/>
          <p:cNvSpPr/>
          <p:nvPr/>
        </p:nvSpPr>
        <p:spPr>
          <a:xfrm rot="5400000">
            <a:off x="5454939" y="-286207"/>
            <a:ext cx="5884411" cy="7095862"/>
          </a:xfrm>
          <a:prstGeom prst="halfFrame">
            <a:avLst>
              <a:gd name="adj1" fmla="val 244"/>
              <a:gd name="adj2" fmla="val 245"/>
            </a:avLst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8"/>
          <p:cNvSpPr/>
          <p:nvPr/>
        </p:nvSpPr>
        <p:spPr>
          <a:xfrm rot="-5400000">
            <a:off x="3113428" y="-1098004"/>
            <a:ext cx="4838220" cy="10524924"/>
          </a:xfrm>
          <a:prstGeom prst="halfFrame">
            <a:avLst>
              <a:gd name="adj1" fmla="val 209"/>
              <a:gd name="adj2" fmla="val 209"/>
            </a:avLst>
          </a:prstGeom>
          <a:solidFill>
            <a:srgbClr val="333333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8"/>
          <p:cNvSpPr/>
          <p:nvPr/>
        </p:nvSpPr>
        <p:spPr>
          <a:xfrm rot="5400000">
            <a:off x="5443365" y="-274630"/>
            <a:ext cx="5884410" cy="7072708"/>
          </a:xfrm>
          <a:prstGeom prst="halfFrame">
            <a:avLst>
              <a:gd name="adj1" fmla="val 244"/>
              <a:gd name="adj2" fmla="val 245"/>
            </a:avLst>
          </a:prstGeom>
          <a:solidFill>
            <a:srgbClr val="333333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8"/>
          <p:cNvSpPr txBox="1">
            <a:spLocks noGrp="1"/>
          </p:cNvSpPr>
          <p:nvPr>
            <p:ph type="dt" idx="10"/>
          </p:nvPr>
        </p:nvSpPr>
        <p:spPr>
          <a:xfrm>
            <a:off x="236317" y="6579437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4724400" y="6589163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body" idx="1"/>
          </p:nvPr>
        </p:nvSpPr>
        <p:spPr>
          <a:xfrm>
            <a:off x="476491" y="1748557"/>
            <a:ext cx="11239017" cy="445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"/>
              <a:buChar char="▪"/>
              <a:defRPr sz="2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ublic Sans"/>
              <a:buChar char="▪"/>
              <a:defRPr sz="24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▪"/>
              <a:defRPr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▪"/>
              <a:defRPr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▪"/>
              <a:defRPr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•"/>
              <a:defRPr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•"/>
              <a:defRPr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•"/>
              <a:defRPr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"/>
              <a:buChar char="•"/>
              <a:defRPr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title"/>
          </p:nvPr>
        </p:nvSpPr>
        <p:spPr>
          <a:xfrm>
            <a:off x="270075" y="324199"/>
            <a:ext cx="6266668" cy="13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4000"/>
              <a:buFont typeface="Public Sans"/>
              <a:buNone/>
              <a:defRPr sz="4000" b="1" i="0" u="none" strike="noStrike" cap="none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ublic Sans"/>
              <a:buNone/>
              <a:defRPr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17" name="Google Shape;17;p38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6716" y="6364079"/>
            <a:ext cx="1025208" cy="20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55"/>
            </a:avLst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4"/>
          <p:cNvSpPr/>
          <p:nvPr/>
        </p:nvSpPr>
        <p:spPr>
          <a:xfrm rot="-5400000">
            <a:off x="2730713" y="-2141120"/>
            <a:ext cx="6251349" cy="11172625"/>
          </a:xfrm>
          <a:prstGeom prst="halfFrame">
            <a:avLst>
              <a:gd name="adj1" fmla="val 209"/>
              <a:gd name="adj2" fmla="val 209"/>
            </a:avLst>
          </a:prstGeom>
          <a:solidFill>
            <a:srgbClr val="333333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4"/>
          <p:cNvSpPr/>
          <p:nvPr/>
        </p:nvSpPr>
        <p:spPr>
          <a:xfrm rot="5400000">
            <a:off x="3209110" y="-2619517"/>
            <a:ext cx="5773779" cy="11651849"/>
          </a:xfrm>
          <a:prstGeom prst="halfFrame">
            <a:avLst>
              <a:gd name="adj1" fmla="val 244"/>
              <a:gd name="adj2" fmla="val 245"/>
            </a:avLst>
          </a:prstGeom>
          <a:solidFill>
            <a:srgbClr val="333333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4"/>
          <p:cNvSpPr txBox="1">
            <a:spLocks noGrp="1"/>
          </p:cNvSpPr>
          <p:nvPr>
            <p:ph type="dt" idx="10"/>
          </p:nvPr>
        </p:nvSpPr>
        <p:spPr>
          <a:xfrm>
            <a:off x="236317" y="6579437"/>
            <a:ext cx="2743200" cy="21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4"/>
          <p:cNvSpPr txBox="1">
            <a:spLocks noGrp="1"/>
          </p:cNvSpPr>
          <p:nvPr>
            <p:ph type="sldNum" idx="12"/>
          </p:nvPr>
        </p:nvSpPr>
        <p:spPr>
          <a:xfrm>
            <a:off x="4724400" y="6589163"/>
            <a:ext cx="2743200" cy="20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32" name="Google Shape;132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3699" y="6197755"/>
            <a:ext cx="383796" cy="36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title"/>
          </p:nvPr>
        </p:nvSpPr>
        <p:spPr>
          <a:xfrm>
            <a:off x="590225" y="723125"/>
            <a:ext cx="10530000" cy="36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5400"/>
              <a:buFont typeface="Khand SemiBold"/>
              <a:buNone/>
            </a:pPr>
            <a:r>
              <a:rPr lang="de-DE" sz="5400">
                <a:latin typeface="Public Sans"/>
                <a:ea typeface="Public Sans"/>
                <a:cs typeface="Public Sans"/>
                <a:sym typeface="Public Sans"/>
              </a:rPr>
              <a:t>Crowdfunding</a:t>
            </a:r>
            <a:br>
              <a:rPr lang="de-DE" sz="5400" b="0">
                <a:latin typeface="Public Sans"/>
                <a:ea typeface="Public Sans"/>
                <a:cs typeface="Public Sans"/>
                <a:sym typeface="Public Sans Thin"/>
              </a:rPr>
            </a:br>
            <a: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Die neue Form der </a:t>
            </a:r>
            <a:b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Finanzierung und wie sie</a:t>
            </a:r>
            <a:b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jede/r nutzen kann</a:t>
            </a:r>
            <a:b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 </a:t>
            </a:r>
            <a:endParaRPr sz="4800" b="0"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47" name="Google Shape;147;p1"/>
          <p:cNvSpPr txBox="1">
            <a:spLocks noGrp="1"/>
          </p:cNvSpPr>
          <p:nvPr>
            <p:ph type="body" idx="1"/>
          </p:nvPr>
        </p:nvSpPr>
        <p:spPr>
          <a:xfrm>
            <a:off x="590225" y="4420932"/>
            <a:ext cx="72792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None/>
            </a:pPr>
            <a:r>
              <a:rPr lang="de-DE" sz="1000">
                <a:solidFill>
                  <a:srgbClr val="A5A5A5"/>
                </a:solidFill>
              </a:rPr>
              <a:t>©</a:t>
            </a:r>
            <a:r>
              <a:rPr lang="de-DE" sz="1000"/>
              <a:t>  </a:t>
            </a:r>
            <a:r>
              <a:rPr lang="de-DE" sz="1000">
                <a:solidFill>
                  <a:srgbClr val="A5A5A5"/>
                </a:solidFill>
              </a:rPr>
              <a:t>fairplaid GmbH 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 txBox="1">
            <a:spLocks noGrp="1"/>
          </p:cNvSpPr>
          <p:nvPr>
            <p:ph type="body" idx="1"/>
          </p:nvPr>
        </p:nvSpPr>
        <p:spPr>
          <a:xfrm>
            <a:off x="513184" y="1748557"/>
            <a:ext cx="11127679" cy="165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sz="2600">
                <a:latin typeface="Public Sans"/>
                <a:ea typeface="Public Sans"/>
                <a:cs typeface="Public Sans"/>
                <a:sym typeface="Public Sans"/>
              </a:rPr>
              <a:t>Erreicht dein Projekt sein angegebenes Ziel nicht, kann es nicht umgesetzt werden. Die Unterstützer/innen erhalten dann ihr Geld automatisch wieder zurück. Du zahlst keine Gebühren und musst auch keine Prämien versenden. </a:t>
            </a:r>
            <a:endParaRPr sz="26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77" name="Google Shape;477;p9"/>
          <p:cNvSpPr txBox="1">
            <a:spLocks noGrp="1"/>
          </p:cNvSpPr>
          <p:nvPr>
            <p:ph type="title"/>
          </p:nvPr>
        </p:nvSpPr>
        <p:spPr>
          <a:xfrm>
            <a:off x="298866" y="386301"/>
            <a:ext cx="9142464" cy="12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4. ... oder nichts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4119999" y="4127216"/>
            <a:ext cx="1500198" cy="185738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479" name="Google Shape;479;p9"/>
          <p:cNvCxnSpPr/>
          <p:nvPr/>
        </p:nvCxnSpPr>
        <p:spPr>
          <a:xfrm>
            <a:off x="5763145" y="4395321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0" name="Google Shape;480;p9"/>
          <p:cNvCxnSpPr/>
          <p:nvPr/>
        </p:nvCxnSpPr>
        <p:spPr>
          <a:xfrm rot="10800000">
            <a:off x="6096000" y="5617980"/>
            <a:ext cx="80911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81" name="Google Shape;481;p9"/>
          <p:cNvSpPr/>
          <p:nvPr/>
        </p:nvSpPr>
        <p:spPr>
          <a:xfrm>
            <a:off x="5975631" y="4765090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Treuhandkonto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482" name="Google Shape;482;p9"/>
          <p:cNvCxnSpPr/>
          <p:nvPr/>
        </p:nvCxnSpPr>
        <p:spPr>
          <a:xfrm rot="5400000">
            <a:off x="6670325" y="5383186"/>
            <a:ext cx="468000" cy="158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83" name="Google Shape;483;p9"/>
          <p:cNvGrpSpPr/>
          <p:nvPr/>
        </p:nvGrpSpPr>
        <p:grpSpPr>
          <a:xfrm>
            <a:off x="4474181" y="4427227"/>
            <a:ext cx="791833" cy="1290411"/>
            <a:chOff x="3245373" y="1857370"/>
            <a:chExt cx="791833" cy="1290411"/>
          </a:xfrm>
        </p:grpSpPr>
        <p:grpSp>
          <p:nvGrpSpPr>
            <p:cNvPr id="484" name="Google Shape;484;p9"/>
            <p:cNvGrpSpPr/>
            <p:nvPr/>
          </p:nvGrpSpPr>
          <p:grpSpPr>
            <a:xfrm>
              <a:off x="3245373" y="2285998"/>
              <a:ext cx="791833" cy="297879"/>
              <a:chOff x="7282117" y="1970490"/>
              <a:chExt cx="791833" cy="297879"/>
            </a:xfrm>
          </p:grpSpPr>
          <p:pic>
            <p:nvPicPr>
              <p:cNvPr id="485" name="Google Shape;485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6" name="Google Shape;486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7" name="Google Shape;487;p9"/>
            <p:cNvGrpSpPr/>
            <p:nvPr/>
          </p:nvGrpSpPr>
          <p:grpSpPr>
            <a:xfrm>
              <a:off x="3245373" y="1857370"/>
              <a:ext cx="791833" cy="433155"/>
              <a:chOff x="7282117" y="1970490"/>
              <a:chExt cx="791833" cy="433155"/>
            </a:xfrm>
          </p:grpSpPr>
          <p:pic>
            <p:nvPicPr>
              <p:cNvPr id="488" name="Google Shape;488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9" name="Google Shape;489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0" name="Google Shape;490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1" name="Google Shape;491;p9"/>
            <p:cNvGrpSpPr/>
            <p:nvPr/>
          </p:nvGrpSpPr>
          <p:grpSpPr>
            <a:xfrm>
              <a:off x="3245373" y="2714626"/>
              <a:ext cx="791833" cy="433155"/>
              <a:chOff x="7282117" y="1970490"/>
              <a:chExt cx="791833" cy="433155"/>
            </a:xfrm>
          </p:grpSpPr>
          <p:pic>
            <p:nvPicPr>
              <p:cNvPr id="492" name="Google Shape;492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3" name="Google Shape;493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4" name="Google Shape;494;p9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95" name="Google Shape;495;p9"/>
          <p:cNvSpPr/>
          <p:nvPr/>
        </p:nvSpPr>
        <p:spPr>
          <a:xfrm>
            <a:off x="8358317" y="4122180"/>
            <a:ext cx="1500198" cy="186242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496" name="Google Shape;496;p9"/>
          <p:cNvGrpSpPr/>
          <p:nvPr/>
        </p:nvGrpSpPr>
        <p:grpSpPr>
          <a:xfrm>
            <a:off x="8662336" y="5201625"/>
            <a:ext cx="892975" cy="394283"/>
            <a:chOff x="6715140" y="2714626"/>
            <a:chExt cx="1071570" cy="449892"/>
          </a:xfrm>
        </p:grpSpPr>
        <p:sp>
          <p:nvSpPr>
            <p:cNvPr id="497" name="Google Shape;497;p9"/>
            <p:cNvSpPr/>
            <p:nvPr/>
          </p:nvSpPr>
          <p:spPr>
            <a:xfrm>
              <a:off x="6715140" y="2714626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98" name="Google Shape;498;p9"/>
            <p:cNvSpPr txBox="1"/>
            <p:nvPr/>
          </p:nvSpPr>
          <p:spPr>
            <a:xfrm>
              <a:off x="6760630" y="2743143"/>
              <a:ext cx="984284" cy="42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499" name="Google Shape;499;p9"/>
          <p:cNvSpPr/>
          <p:nvPr/>
        </p:nvSpPr>
        <p:spPr>
          <a:xfrm>
            <a:off x="8358317" y="4356283"/>
            <a:ext cx="15001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Projekt: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Mission Aufstieg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500" name="Google Shape;500;p9"/>
          <p:cNvCxnSpPr/>
          <p:nvPr/>
        </p:nvCxnSpPr>
        <p:spPr>
          <a:xfrm>
            <a:off x="8781399" y="5201620"/>
            <a:ext cx="535785" cy="1392"/>
          </a:xfrm>
          <a:prstGeom prst="straightConnector1">
            <a:avLst/>
          </a:prstGeom>
          <a:noFill/>
          <a:ln w="44450" cap="flat" cmpd="sng">
            <a:solidFill>
              <a:srgbClr val="2BF1B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01" name="Google Shape;501;p9"/>
          <p:cNvGrpSpPr/>
          <p:nvPr/>
        </p:nvGrpSpPr>
        <p:grpSpPr>
          <a:xfrm>
            <a:off x="8907838" y="5215234"/>
            <a:ext cx="360040" cy="360040"/>
            <a:chOff x="8244408" y="339502"/>
            <a:chExt cx="360040" cy="360040"/>
          </a:xfrm>
        </p:grpSpPr>
        <p:cxnSp>
          <p:nvCxnSpPr>
            <p:cNvPr id="502" name="Google Shape;502;p9"/>
            <p:cNvCxnSpPr/>
            <p:nvPr/>
          </p:nvCxnSpPr>
          <p:spPr>
            <a:xfrm>
              <a:off x="8244408" y="339502"/>
              <a:ext cx="360040" cy="36004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3" name="Google Shape;503;p9"/>
            <p:cNvCxnSpPr/>
            <p:nvPr/>
          </p:nvCxnSpPr>
          <p:spPr>
            <a:xfrm flipH="1">
              <a:off x="8244408" y="339502"/>
              <a:ext cx="360040" cy="36004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04" name="Google Shape;504;p9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9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6" name="Google Shape;506;p9"/>
          <p:cNvGrpSpPr/>
          <p:nvPr/>
        </p:nvGrpSpPr>
        <p:grpSpPr>
          <a:xfrm>
            <a:off x="6477453" y="4127216"/>
            <a:ext cx="571504" cy="571504"/>
            <a:chOff x="5357818" y="1428742"/>
            <a:chExt cx="571504" cy="571504"/>
          </a:xfrm>
        </p:grpSpPr>
        <p:sp>
          <p:nvSpPr>
            <p:cNvPr id="507" name="Google Shape;507;p9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6548891" y="4127216"/>
            <a:ext cx="571504" cy="571504"/>
            <a:chOff x="5357818" y="1428742"/>
            <a:chExt cx="571504" cy="571504"/>
          </a:xfrm>
        </p:grpSpPr>
        <p:sp>
          <p:nvSpPr>
            <p:cNvPr id="510" name="Google Shape;510;p9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512" name="Google Shape;512;p9"/>
          <p:cNvGrpSpPr/>
          <p:nvPr/>
        </p:nvGrpSpPr>
        <p:grpSpPr>
          <a:xfrm>
            <a:off x="6620329" y="4127216"/>
            <a:ext cx="571504" cy="571504"/>
            <a:chOff x="5357818" y="1428742"/>
            <a:chExt cx="571504" cy="571504"/>
          </a:xfrm>
        </p:grpSpPr>
        <p:sp>
          <p:nvSpPr>
            <p:cNvPr id="513" name="Google Shape;513;p9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416193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515" name="Google Shape;515;p9"/>
          <p:cNvGrpSpPr/>
          <p:nvPr/>
        </p:nvGrpSpPr>
        <p:grpSpPr>
          <a:xfrm>
            <a:off x="6685048" y="4127216"/>
            <a:ext cx="692907" cy="571504"/>
            <a:chOff x="5351099" y="1428742"/>
            <a:chExt cx="692907" cy="571504"/>
          </a:xfrm>
        </p:grpSpPr>
        <p:sp>
          <p:nvSpPr>
            <p:cNvPr id="516" name="Google Shape;516;p9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351099" y="1515446"/>
              <a:ext cx="69290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10€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819" y="0"/>
            <a:ext cx="12319819" cy="7220810"/>
          </a:xfrm>
          <a:prstGeom prst="rect">
            <a:avLst/>
          </a:prstGeom>
        </p:spPr>
      </p:pic>
      <p:sp>
        <p:nvSpPr>
          <p:cNvPr id="524" name="Google Shape;524;p10"/>
          <p:cNvSpPr txBox="1"/>
          <p:nvPr/>
        </p:nvSpPr>
        <p:spPr>
          <a:xfrm>
            <a:off x="0" y="2285424"/>
            <a:ext cx="12192000" cy="62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lvl="0" algn="ctr">
              <a:buSzPts val="3333"/>
            </a:pPr>
            <a:r>
              <a:rPr lang="de-DE" sz="3333" b="1" dirty="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rPr>
              <a:t>MIT DEM KANU(ERGOMETER) NACH TOKIO</a:t>
            </a:r>
            <a:endParaRPr sz="1400" b="1" i="0" u="none" strike="noStrike" cap="none" dirty="0">
              <a:solidFill>
                <a:schemeClr val="tx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25" name="Google Shape;525;p10"/>
          <p:cNvSpPr txBox="1"/>
          <p:nvPr/>
        </p:nvSpPr>
        <p:spPr>
          <a:xfrm>
            <a:off x="3714733" y="1928513"/>
            <a:ext cx="4572032" cy="3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Daniel Schmidt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26" name="Google Shape;526;p10"/>
          <p:cNvGrpSpPr/>
          <p:nvPr/>
        </p:nvGrpSpPr>
        <p:grpSpPr>
          <a:xfrm>
            <a:off x="5181474" y="3333174"/>
            <a:ext cx="1771783" cy="708713"/>
            <a:chOff x="6715142" y="2714626"/>
            <a:chExt cx="1071570" cy="428629"/>
          </a:xfrm>
        </p:grpSpPr>
        <p:sp>
          <p:nvSpPr>
            <p:cNvPr id="527" name="Google Shape;527;p10"/>
            <p:cNvSpPr/>
            <p:nvPr/>
          </p:nvSpPr>
          <p:spPr>
            <a:xfrm>
              <a:off x="6715142" y="2714627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28" name="Google Shape;528;p10"/>
            <p:cNvSpPr txBox="1"/>
            <p:nvPr/>
          </p:nvSpPr>
          <p:spPr>
            <a:xfrm>
              <a:off x="6858016" y="2738691"/>
              <a:ext cx="792980" cy="40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33"/>
                <a:buFont typeface="Arial"/>
                <a:buNone/>
              </a:pPr>
              <a:r>
                <a:rPr lang="de-DE" sz="3733" b="0" i="0" u="none" strike="noStrike" cap="none" dirty="0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114%</a:t>
              </a:r>
              <a:endParaRPr sz="1400" b="0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529" name="Google Shape;529;p10"/>
            <p:cNvCxnSpPr/>
            <p:nvPr/>
          </p:nvCxnSpPr>
          <p:spPr>
            <a:xfrm>
              <a:off x="6858016" y="2714626"/>
              <a:ext cx="642942" cy="1588"/>
            </a:xfrm>
            <a:prstGeom prst="straightConnector1">
              <a:avLst/>
            </a:prstGeom>
            <a:noFill/>
            <a:ln w="444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30" name="Google Shape;530;p10"/>
          <p:cNvSpPr txBox="1"/>
          <p:nvPr/>
        </p:nvSpPr>
        <p:spPr>
          <a:xfrm>
            <a:off x="0" y="4033853"/>
            <a:ext cx="12192000" cy="6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38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rPr>
              <a:t>5.122 € von 82 Unterstützer/innen</a:t>
            </a:r>
            <a:endParaRPr sz="1400" b="0" i="0" u="none" strike="noStrike" cap="none" dirty="0">
              <a:solidFill>
                <a:schemeClr val="tx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31" name="Google Shape;531;p10"/>
          <p:cNvSpPr txBox="1"/>
          <p:nvPr/>
        </p:nvSpPr>
        <p:spPr>
          <a:xfrm>
            <a:off x="3887755" y="164637"/>
            <a:ext cx="4896544" cy="3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rPr>
              <a:t>Erfolgsprojekt Einzelathlet/in </a:t>
            </a:r>
            <a:endParaRPr sz="1400" b="0" i="0" u="none" strike="noStrike" cap="none" dirty="0">
              <a:solidFill>
                <a:schemeClr val="tx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7"/>
            <a:ext cx="12192000" cy="6864097"/>
          </a:xfrm>
          <a:prstGeom prst="rect">
            <a:avLst/>
          </a:prstGeom>
        </p:spPr>
      </p:pic>
      <p:sp>
        <p:nvSpPr>
          <p:cNvPr id="538" name="Google Shape;538;p11"/>
          <p:cNvSpPr txBox="1"/>
          <p:nvPr/>
        </p:nvSpPr>
        <p:spPr>
          <a:xfrm>
            <a:off x="0" y="2285424"/>
            <a:ext cx="12192000" cy="62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lvl="0" algn="ctr">
              <a:buSzPts val="3333"/>
            </a:pPr>
            <a:r>
              <a:rPr lang="de-DE" sz="3333" b="1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DANK OUTRIGGER - PADDELN MIT ABSTAND</a:t>
            </a:r>
            <a:endParaRPr sz="14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39" name="Google Shape;539;p11"/>
          <p:cNvSpPr txBox="1"/>
          <p:nvPr/>
        </p:nvSpPr>
        <p:spPr>
          <a:xfrm>
            <a:off x="3714733" y="1928513"/>
            <a:ext cx="4572032" cy="35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Public Sans" pitchFamily="2" charset="0"/>
              </a:rPr>
              <a:t>1. Hallescher Drachenbootverein e.V</a:t>
            </a:r>
            <a:r>
              <a:rPr lang="de-DE" sz="1600" b="1" dirty="0"/>
              <a:t>.</a:t>
            </a:r>
          </a:p>
        </p:txBody>
      </p:sp>
      <p:grpSp>
        <p:nvGrpSpPr>
          <p:cNvPr id="540" name="Google Shape;540;p11"/>
          <p:cNvGrpSpPr/>
          <p:nvPr/>
        </p:nvGrpSpPr>
        <p:grpSpPr>
          <a:xfrm>
            <a:off x="5018188" y="3325140"/>
            <a:ext cx="1771783" cy="708713"/>
            <a:chOff x="6715142" y="2714626"/>
            <a:chExt cx="1071570" cy="428629"/>
          </a:xfrm>
        </p:grpSpPr>
        <p:sp>
          <p:nvSpPr>
            <p:cNvPr id="541" name="Google Shape;541;p11"/>
            <p:cNvSpPr/>
            <p:nvPr/>
          </p:nvSpPr>
          <p:spPr>
            <a:xfrm>
              <a:off x="6715142" y="2714627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42" name="Google Shape;542;p11"/>
            <p:cNvSpPr txBox="1"/>
            <p:nvPr/>
          </p:nvSpPr>
          <p:spPr>
            <a:xfrm>
              <a:off x="6877182" y="2727318"/>
              <a:ext cx="864420" cy="40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33"/>
                <a:buFont typeface="Arial"/>
                <a:buNone/>
              </a:pPr>
              <a:r>
                <a:rPr lang="de-DE" sz="3733" b="0" i="0" u="none" strike="noStrike" cap="none" dirty="0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106%</a:t>
              </a:r>
              <a:endParaRPr sz="1400" b="0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543" name="Google Shape;543;p11"/>
            <p:cNvCxnSpPr/>
            <p:nvPr/>
          </p:nvCxnSpPr>
          <p:spPr>
            <a:xfrm>
              <a:off x="6858016" y="2714626"/>
              <a:ext cx="642942" cy="1588"/>
            </a:xfrm>
            <a:prstGeom prst="straightConnector1">
              <a:avLst/>
            </a:prstGeom>
            <a:noFill/>
            <a:ln w="444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4" name="Google Shape;544;p11"/>
          <p:cNvSpPr txBox="1"/>
          <p:nvPr/>
        </p:nvSpPr>
        <p:spPr>
          <a:xfrm>
            <a:off x="0" y="4033853"/>
            <a:ext cx="12192000" cy="6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38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7.441 € von 177 Unterstützer/innen</a:t>
            </a:r>
            <a:endParaRPr sz="1400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45" name="Google Shape;545;p11"/>
          <p:cNvSpPr txBox="1"/>
          <p:nvPr/>
        </p:nvSpPr>
        <p:spPr>
          <a:xfrm>
            <a:off x="3887755" y="68627"/>
            <a:ext cx="4572032" cy="3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Erfolgsprojekt </a:t>
            </a:r>
            <a:r>
              <a:rPr lang="de-DE" sz="1600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Verein</a:t>
            </a:r>
            <a:endParaRPr sz="1400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29E6A1-0C0A-B543-9E75-75BAD7D06C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0881"/>
            <a:ext cx="12192000" cy="19857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2" name="Google Shape;552;p12"/>
          <p:cNvSpPr txBox="1"/>
          <p:nvPr/>
        </p:nvSpPr>
        <p:spPr>
          <a:xfrm>
            <a:off x="0" y="2272361"/>
            <a:ext cx="12192000" cy="69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lvl="0" algn="ctr">
              <a:lnSpc>
                <a:spcPct val="114011"/>
              </a:lnSpc>
              <a:buSzPts val="3333"/>
            </a:pPr>
            <a:r>
              <a:rPr lang="de-DE" sz="3333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MISSION WM-TITELVERTEIDIGUNG</a:t>
            </a:r>
            <a:endParaRPr sz="1400" b="1" i="0" u="none" strike="noStrike" cap="none" dirty="0">
              <a:solidFill>
                <a:schemeClr val="bg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3" name="Google Shape;553;p12"/>
          <p:cNvSpPr txBox="1"/>
          <p:nvPr/>
        </p:nvSpPr>
        <p:spPr>
          <a:xfrm>
            <a:off x="3714733" y="1928513"/>
            <a:ext cx="4572032" cy="3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Deutsche U21 </a:t>
            </a:r>
            <a:r>
              <a:rPr lang="de-DE" sz="1600" b="0" i="0" u="none" strike="noStrike" cap="none" dirty="0" err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Kanupolo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Nationalmannschaft</a:t>
            </a:r>
            <a:endParaRPr sz="1600" b="0" i="0" u="none" strike="noStrike" cap="none" dirty="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54" name="Google Shape;554;p12"/>
          <p:cNvGrpSpPr/>
          <p:nvPr/>
        </p:nvGrpSpPr>
        <p:grpSpPr>
          <a:xfrm>
            <a:off x="5181474" y="3333174"/>
            <a:ext cx="1771783" cy="708713"/>
            <a:chOff x="6715142" y="2714626"/>
            <a:chExt cx="1071570" cy="428629"/>
          </a:xfrm>
        </p:grpSpPr>
        <p:sp>
          <p:nvSpPr>
            <p:cNvPr id="555" name="Google Shape;555;p12"/>
            <p:cNvSpPr/>
            <p:nvPr/>
          </p:nvSpPr>
          <p:spPr>
            <a:xfrm>
              <a:off x="6715142" y="2714627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556" name="Google Shape;556;p12"/>
            <p:cNvSpPr txBox="1"/>
            <p:nvPr/>
          </p:nvSpPr>
          <p:spPr>
            <a:xfrm>
              <a:off x="6814127" y="2724888"/>
              <a:ext cx="972585" cy="40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33"/>
                <a:buFont typeface="Arial"/>
                <a:buNone/>
              </a:pPr>
              <a:r>
                <a:rPr lang="de-DE" sz="3733" dirty="0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</a:t>
              </a:r>
              <a:r>
                <a:rPr lang="de-DE" sz="3733" b="0" i="0" u="none" strike="noStrike" cap="none" dirty="0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557" name="Google Shape;557;p12"/>
            <p:cNvCxnSpPr/>
            <p:nvPr/>
          </p:nvCxnSpPr>
          <p:spPr>
            <a:xfrm>
              <a:off x="6858016" y="2714626"/>
              <a:ext cx="642942" cy="1588"/>
            </a:xfrm>
            <a:prstGeom prst="straightConnector1">
              <a:avLst/>
            </a:prstGeom>
            <a:noFill/>
            <a:ln w="444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8" name="Google Shape;558;p12"/>
          <p:cNvSpPr txBox="1"/>
          <p:nvPr/>
        </p:nvSpPr>
        <p:spPr>
          <a:xfrm>
            <a:off x="0" y="4033853"/>
            <a:ext cx="12192000" cy="62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388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20.890 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€ von 264 Unterstützer/innen in 21 Tagen</a:t>
            </a:r>
            <a:endParaRPr sz="1400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59" name="Google Shape;559;p12"/>
          <p:cNvSpPr txBox="1"/>
          <p:nvPr/>
        </p:nvSpPr>
        <p:spPr>
          <a:xfrm>
            <a:off x="3200400" y="28004"/>
            <a:ext cx="5946742" cy="35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600" tIns="54800" rIns="109600" bIns="54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Erfolgsprojekt Leistungssport</a:t>
            </a:r>
            <a:endParaRPr sz="1400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4"/>
          <p:cNvSpPr txBox="1">
            <a:spLocks noGrp="1"/>
          </p:cNvSpPr>
          <p:nvPr>
            <p:ph type="title"/>
          </p:nvPr>
        </p:nvSpPr>
        <p:spPr>
          <a:xfrm>
            <a:off x="-35227" y="2592654"/>
            <a:ext cx="12192000" cy="245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hand SemiBold"/>
              <a:buNone/>
            </a:pPr>
            <a:r>
              <a:rPr lang="de-DE" sz="4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6 Schritte zum </a:t>
            </a:r>
            <a:br>
              <a:rPr lang="de-DE" sz="4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4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erfolgreichen Projekt</a:t>
            </a:r>
            <a:br>
              <a:rPr lang="de-DE" sz="4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br>
              <a:rPr lang="de-DE" sz="5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79" name="Google Shape;579;p14"/>
          <p:cNvSpPr txBox="1">
            <a:spLocks noGrp="1"/>
          </p:cNvSpPr>
          <p:nvPr>
            <p:ph type="body" idx="1"/>
          </p:nvPr>
        </p:nvSpPr>
        <p:spPr>
          <a:xfrm>
            <a:off x="-1" y="3758728"/>
            <a:ext cx="12191999" cy="4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de-DE" sz="1800">
                <a:solidFill>
                  <a:srgbClr val="7F7F7F"/>
                </a:solidFill>
                <a:latin typeface="Public Sans"/>
                <a:ea typeface="Public Sans"/>
                <a:cs typeface="Public Sans"/>
                <a:sym typeface="Public Sans"/>
              </a:rPr>
              <a:t>Ohne Vorbereitung gewinnt man keinen Marathon 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80" name="Google Shape;580;p14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4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"/>
          <p:cNvSpPr txBox="1">
            <a:spLocks noGrp="1"/>
          </p:cNvSpPr>
          <p:nvPr>
            <p:ph type="body" idx="1"/>
          </p:nvPr>
        </p:nvSpPr>
        <p:spPr>
          <a:xfrm>
            <a:off x="2456419" y="2060848"/>
            <a:ext cx="7279162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Schritt 1: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Habe eine </a:t>
            </a:r>
            <a:r>
              <a:rPr lang="de-DE" sz="5400" b="1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rPr>
              <a:t>Mission</a:t>
            </a:r>
            <a:endParaRPr sz="5400" b="1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87" name="Google Shape;587;p15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5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6"/>
          <p:cNvGrpSpPr/>
          <p:nvPr/>
        </p:nvGrpSpPr>
        <p:grpSpPr>
          <a:xfrm>
            <a:off x="9558158" y="913587"/>
            <a:ext cx="582548" cy="360040"/>
            <a:chOff x="8021899" y="339502"/>
            <a:chExt cx="582548" cy="360040"/>
          </a:xfrm>
        </p:grpSpPr>
        <p:cxnSp>
          <p:nvCxnSpPr>
            <p:cNvPr id="594" name="Google Shape;594;p16"/>
            <p:cNvCxnSpPr/>
            <p:nvPr/>
          </p:nvCxnSpPr>
          <p:spPr>
            <a:xfrm flipH="1">
              <a:off x="8244408" y="339502"/>
              <a:ext cx="360040" cy="360040"/>
            </a:xfrm>
            <a:prstGeom prst="straightConnector1">
              <a:avLst/>
            </a:prstGeom>
            <a:noFill/>
            <a:ln w="28575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5" name="Google Shape;595;p16"/>
            <p:cNvCxnSpPr/>
            <p:nvPr/>
          </p:nvCxnSpPr>
          <p:spPr>
            <a:xfrm>
              <a:off x="8021899" y="470548"/>
              <a:ext cx="224368" cy="224368"/>
            </a:xfrm>
            <a:prstGeom prst="straightConnector1">
              <a:avLst/>
            </a:prstGeom>
            <a:noFill/>
            <a:ln w="28575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96" name="Google Shape;596;p16"/>
          <p:cNvSpPr/>
          <p:nvPr/>
        </p:nvSpPr>
        <p:spPr>
          <a:xfrm>
            <a:off x="4308059" y="3505875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Mission: Meisterschaft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97" name="Google Shape;597;p16"/>
          <p:cNvSpPr/>
          <p:nvPr/>
        </p:nvSpPr>
        <p:spPr>
          <a:xfrm>
            <a:off x="3203811" y="4854282"/>
            <a:ext cx="1857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Athletik-Coach</a:t>
            </a: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98" name="Google Shape;598;p16"/>
          <p:cNvSpPr/>
          <p:nvPr/>
        </p:nvSpPr>
        <p:spPr>
          <a:xfrm>
            <a:off x="5275513" y="4854282"/>
            <a:ext cx="1857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Trainingslager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99" name="Google Shape;599;p16"/>
          <p:cNvSpPr/>
          <p:nvPr/>
        </p:nvSpPr>
        <p:spPr>
          <a:xfrm>
            <a:off x="7116371" y="4854282"/>
            <a:ext cx="2577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Bessere Ausstattung</a:t>
            </a: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600" name="Google Shape;600;p16"/>
          <p:cNvCxnSpPr/>
          <p:nvPr/>
        </p:nvCxnSpPr>
        <p:spPr>
          <a:xfrm rot="10800000" flipH="1">
            <a:off x="4203943" y="4161133"/>
            <a:ext cx="1000132" cy="42862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1" name="Google Shape;601;p16"/>
          <p:cNvCxnSpPr/>
          <p:nvPr/>
        </p:nvCxnSpPr>
        <p:spPr>
          <a:xfrm rot="-5400000">
            <a:off x="5918455" y="4375447"/>
            <a:ext cx="428628" cy="158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2" name="Google Shape;602;p16"/>
          <p:cNvCxnSpPr/>
          <p:nvPr/>
        </p:nvCxnSpPr>
        <p:spPr>
          <a:xfrm rot="10800000">
            <a:off x="7347215" y="4161133"/>
            <a:ext cx="785818" cy="42862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3" name="Google Shape;603;p16"/>
          <p:cNvSpPr/>
          <p:nvPr/>
        </p:nvSpPr>
        <p:spPr>
          <a:xfrm>
            <a:off x="3804003" y="4153948"/>
            <a:ext cx="79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7F7F7F"/>
                </a:solidFill>
                <a:latin typeface="Public Sans"/>
                <a:ea typeface="Public Sans"/>
                <a:cs typeface="Public Sans"/>
                <a:sym typeface="Public Sans"/>
              </a:rPr>
              <a:t>führt zu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04" name="Google Shape;604;p16"/>
          <p:cNvSpPr/>
          <p:nvPr/>
        </p:nvSpPr>
        <p:spPr>
          <a:xfrm>
            <a:off x="5460187" y="4297963"/>
            <a:ext cx="79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7F7F7F"/>
                </a:solidFill>
                <a:latin typeface="Public Sans"/>
                <a:ea typeface="Public Sans"/>
                <a:cs typeface="Public Sans"/>
                <a:sym typeface="Public Sans"/>
              </a:rPr>
              <a:t>führt zu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05" name="Google Shape;605;p16"/>
          <p:cNvSpPr/>
          <p:nvPr/>
        </p:nvSpPr>
        <p:spPr>
          <a:xfrm>
            <a:off x="7692435" y="4153947"/>
            <a:ext cx="79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7F7F7F"/>
                </a:solidFill>
                <a:latin typeface="Public Sans"/>
                <a:ea typeface="Public Sans"/>
                <a:cs typeface="Public Sans"/>
                <a:sym typeface="Public Sans"/>
              </a:rPr>
              <a:t>führt zu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06" name="Google Shape;606;p16"/>
          <p:cNvSpPr txBox="1"/>
          <p:nvPr/>
        </p:nvSpPr>
        <p:spPr>
          <a:xfrm>
            <a:off x="463616" y="908783"/>
            <a:ext cx="54803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Was will ich kaufen erreichen? </a:t>
            </a:r>
            <a:endParaRPr sz="16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cxnSp>
        <p:nvCxnSpPr>
          <p:cNvPr id="607" name="Google Shape;607;p16"/>
          <p:cNvCxnSpPr/>
          <p:nvPr/>
        </p:nvCxnSpPr>
        <p:spPr>
          <a:xfrm>
            <a:off x="2647950" y="1189423"/>
            <a:ext cx="1061595" cy="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8" name="Google Shape;608;p16"/>
          <p:cNvSpPr/>
          <p:nvPr/>
        </p:nvSpPr>
        <p:spPr>
          <a:xfrm>
            <a:off x="1017453" y="4854282"/>
            <a:ext cx="172819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7F7F7F"/>
                </a:solidFill>
                <a:latin typeface="Public Sans"/>
                <a:ea typeface="Public Sans"/>
                <a:cs typeface="Public Sans"/>
                <a:sym typeface="Public Sans"/>
              </a:rPr>
              <a:t>Maßnahmen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609" name="Google Shape;609;p16" descr="Mission Free Ico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591" y="1348946"/>
            <a:ext cx="2041310" cy="204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6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6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17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7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7"/>
          <p:cNvSpPr txBox="1">
            <a:spLocks noGrp="1"/>
          </p:cNvSpPr>
          <p:nvPr>
            <p:ph type="body" idx="1"/>
          </p:nvPr>
        </p:nvSpPr>
        <p:spPr>
          <a:xfrm>
            <a:off x="476492" y="2060848"/>
            <a:ext cx="11239017" cy="290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Schritt 2: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Sammle aktiv </a:t>
            </a:r>
            <a:r>
              <a:rPr lang="de-DE" sz="5400" b="1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rPr>
              <a:t>Daten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8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8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8"/>
          <p:cNvSpPr/>
          <p:nvPr/>
        </p:nvSpPr>
        <p:spPr>
          <a:xfrm>
            <a:off x="1170750" y="2323207"/>
            <a:ext cx="6288338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Inner Circle: Familie, Freund/innen 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Bekannte, Arbeitskolleg/innen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Mitglieder, Fans, Follower, Alumni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Eltern &amp; Helfer, Sponsor/innen, Unternehmen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Testimonials, Presse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3429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grpSp>
        <p:nvGrpSpPr>
          <p:cNvPr id="626" name="Google Shape;626;p18"/>
          <p:cNvGrpSpPr/>
          <p:nvPr/>
        </p:nvGrpSpPr>
        <p:grpSpPr>
          <a:xfrm>
            <a:off x="2826364" y="4164559"/>
            <a:ext cx="1287372" cy="1512325"/>
            <a:chOff x="3000364" y="1635456"/>
            <a:chExt cx="1287372" cy="1512325"/>
          </a:xfrm>
        </p:grpSpPr>
        <p:grpSp>
          <p:nvGrpSpPr>
            <p:cNvPr id="627" name="Google Shape;627;p18"/>
            <p:cNvGrpSpPr/>
            <p:nvPr/>
          </p:nvGrpSpPr>
          <p:grpSpPr>
            <a:xfrm>
              <a:off x="3000364" y="2285998"/>
              <a:ext cx="1287372" cy="433155"/>
              <a:chOff x="7037108" y="1970490"/>
              <a:chExt cx="1287372" cy="433155"/>
            </a:xfrm>
          </p:grpSpPr>
          <p:pic>
            <p:nvPicPr>
              <p:cNvPr id="628" name="Google Shape;628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9" name="Google Shape;629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0" name="Google Shape;630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1" name="Google Shape;631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2" name="Google Shape;632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3" name="Google Shape;633;p18"/>
            <p:cNvGrpSpPr/>
            <p:nvPr/>
          </p:nvGrpSpPr>
          <p:grpSpPr>
            <a:xfrm>
              <a:off x="3000364" y="1857370"/>
              <a:ext cx="1287372" cy="433155"/>
              <a:chOff x="7037108" y="1970490"/>
              <a:chExt cx="1287372" cy="433155"/>
            </a:xfrm>
          </p:grpSpPr>
          <p:pic>
            <p:nvPicPr>
              <p:cNvPr id="634" name="Google Shape;634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5" name="Google Shape;635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6" name="Google Shape;636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7" name="Google Shape;637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8" name="Google Shape;638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9" name="Google Shape;639;p18"/>
            <p:cNvGrpSpPr/>
            <p:nvPr/>
          </p:nvGrpSpPr>
          <p:grpSpPr>
            <a:xfrm>
              <a:off x="3245373" y="2714626"/>
              <a:ext cx="791833" cy="433155"/>
              <a:chOff x="7282117" y="1970490"/>
              <a:chExt cx="791833" cy="433155"/>
            </a:xfrm>
          </p:grpSpPr>
          <p:pic>
            <p:nvPicPr>
              <p:cNvPr id="640" name="Google Shape;640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1" name="Google Shape;641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2" name="Google Shape;642;p18" descr="C:\Users\Marthe-Victoria\Desktop\icon-mensch.png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43" name="Google Shape;643;p18" descr="C:\Users\Marthe-Victoria\Desktop\icon-mensch.png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430" y="1635456"/>
              <a:ext cx="287240" cy="2933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4" name="Google Shape;644;p18"/>
          <p:cNvCxnSpPr/>
          <p:nvPr/>
        </p:nvCxnSpPr>
        <p:spPr>
          <a:xfrm>
            <a:off x="4612314" y="4955507"/>
            <a:ext cx="1785950" cy="1588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45" name="Google Shape;645;p18"/>
          <p:cNvGrpSpPr/>
          <p:nvPr/>
        </p:nvGrpSpPr>
        <p:grpSpPr>
          <a:xfrm>
            <a:off x="7003398" y="4798950"/>
            <a:ext cx="935465" cy="374004"/>
            <a:chOff x="6715140" y="2714626"/>
            <a:chExt cx="1122558" cy="448805"/>
          </a:xfrm>
        </p:grpSpPr>
        <p:sp>
          <p:nvSpPr>
            <p:cNvPr id="646" name="Google Shape;646;p18"/>
            <p:cNvSpPr/>
            <p:nvPr/>
          </p:nvSpPr>
          <p:spPr>
            <a:xfrm>
              <a:off x="6715140" y="2714626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647" name="Google Shape;647;p18"/>
            <p:cNvSpPr txBox="1"/>
            <p:nvPr/>
          </p:nvSpPr>
          <p:spPr>
            <a:xfrm>
              <a:off x="6732685" y="2720282"/>
              <a:ext cx="1105013" cy="443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rgbClr val="0ED09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125%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648" name="Google Shape;648;p18"/>
            <p:cNvCxnSpPr/>
            <p:nvPr/>
          </p:nvCxnSpPr>
          <p:spPr>
            <a:xfrm>
              <a:off x="6858016" y="2714626"/>
              <a:ext cx="642942" cy="1588"/>
            </a:xfrm>
            <a:prstGeom prst="straightConnector1">
              <a:avLst/>
            </a:prstGeom>
            <a:noFill/>
            <a:ln w="44450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49" name="Google Shape;649;p18"/>
          <p:cNvSpPr/>
          <p:nvPr/>
        </p:nvSpPr>
        <p:spPr>
          <a:xfrm>
            <a:off x="8651115" y="4635887"/>
            <a:ext cx="612000" cy="612000"/>
          </a:xfrm>
          <a:prstGeom prst="ellipse">
            <a:avLst/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50" name="Google Shape;650;p18"/>
          <p:cNvSpPr/>
          <p:nvPr/>
        </p:nvSpPr>
        <p:spPr>
          <a:xfrm>
            <a:off x="8803515" y="4813771"/>
            <a:ext cx="108000" cy="1080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9011155" y="4813771"/>
            <a:ext cx="108000" cy="10800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52" name="Google Shape;652;p18"/>
          <p:cNvSpPr/>
          <p:nvPr/>
        </p:nvSpPr>
        <p:spPr>
          <a:xfrm rot="-8100000" flipH="1">
            <a:off x="8749063" y="4660749"/>
            <a:ext cx="432048" cy="432048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653" name="Google Shape;653;p18"/>
          <p:cNvGrpSpPr/>
          <p:nvPr/>
        </p:nvGrpSpPr>
        <p:grpSpPr>
          <a:xfrm>
            <a:off x="7319930" y="5389835"/>
            <a:ext cx="429768" cy="288032"/>
            <a:chOff x="8100392" y="3867894"/>
            <a:chExt cx="429768" cy="288032"/>
          </a:xfrm>
        </p:grpSpPr>
        <p:cxnSp>
          <p:nvCxnSpPr>
            <p:cNvPr id="654" name="Google Shape;654;p18"/>
            <p:cNvCxnSpPr/>
            <p:nvPr/>
          </p:nvCxnSpPr>
          <p:spPr>
            <a:xfrm rot="-5400000">
              <a:off x="8244408" y="3867894"/>
              <a:ext cx="285752" cy="285752"/>
            </a:xfrm>
            <a:prstGeom prst="straightConnector1">
              <a:avLst/>
            </a:prstGeom>
            <a:noFill/>
            <a:ln w="28575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18"/>
            <p:cNvCxnSpPr/>
            <p:nvPr/>
          </p:nvCxnSpPr>
          <p:spPr>
            <a:xfrm rot="10800000">
              <a:off x="8100392" y="4011910"/>
              <a:ext cx="144016" cy="144016"/>
            </a:xfrm>
            <a:prstGeom prst="straightConnector1">
              <a:avLst/>
            </a:prstGeom>
            <a:noFill/>
            <a:ln w="28575" cap="flat" cmpd="sng">
              <a:solidFill>
                <a:srgbClr val="2BF1B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56" name="Google Shape;656;p18"/>
          <p:cNvSpPr txBox="1"/>
          <p:nvPr/>
        </p:nvSpPr>
        <p:spPr>
          <a:xfrm>
            <a:off x="1919536" y="1010601"/>
            <a:ext cx="8352928" cy="70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3600" b="1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Wer ist meine Crowd? (Zielgruppen)</a:t>
            </a:r>
            <a:endParaRPr sz="14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6561734" y="2489559"/>
            <a:ext cx="3468000" cy="1131038"/>
          </a:xfrm>
          <a:prstGeom prst="chevron">
            <a:avLst>
              <a:gd name="adj" fmla="val 3563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Geldgeber/innen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Prämienhelfer/innen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Multiplikator/innen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grpSp>
        <p:nvGrpSpPr>
          <p:cNvPr id="658" name="Google Shape;658;p18"/>
          <p:cNvGrpSpPr/>
          <p:nvPr/>
        </p:nvGrpSpPr>
        <p:grpSpPr>
          <a:xfrm>
            <a:off x="5048435" y="4679825"/>
            <a:ext cx="571504" cy="571504"/>
            <a:chOff x="5357818" y="1428742"/>
            <a:chExt cx="571504" cy="571504"/>
          </a:xfrm>
        </p:grpSpPr>
        <p:sp>
          <p:nvSpPr>
            <p:cNvPr id="659" name="Google Shape;659;p1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661" name="Google Shape;661;p18"/>
          <p:cNvGrpSpPr/>
          <p:nvPr/>
        </p:nvGrpSpPr>
        <p:grpSpPr>
          <a:xfrm>
            <a:off x="5119873" y="4679825"/>
            <a:ext cx="571504" cy="571504"/>
            <a:chOff x="5357818" y="1428742"/>
            <a:chExt cx="571504" cy="571504"/>
          </a:xfrm>
        </p:grpSpPr>
        <p:sp>
          <p:nvSpPr>
            <p:cNvPr id="662" name="Google Shape;662;p1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664" name="Google Shape;664;p18"/>
          <p:cNvGrpSpPr/>
          <p:nvPr/>
        </p:nvGrpSpPr>
        <p:grpSpPr>
          <a:xfrm>
            <a:off x="5191311" y="4679825"/>
            <a:ext cx="571504" cy="571504"/>
            <a:chOff x="5357818" y="1428742"/>
            <a:chExt cx="571504" cy="571504"/>
          </a:xfrm>
        </p:grpSpPr>
        <p:sp>
          <p:nvSpPr>
            <p:cNvPr id="665" name="Google Shape;665;p1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5416193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667" name="Google Shape;667;p18"/>
          <p:cNvGrpSpPr/>
          <p:nvPr/>
        </p:nvGrpSpPr>
        <p:grpSpPr>
          <a:xfrm>
            <a:off x="5256030" y="4679825"/>
            <a:ext cx="692907" cy="571504"/>
            <a:chOff x="5351099" y="1428742"/>
            <a:chExt cx="692907" cy="571504"/>
          </a:xfrm>
        </p:grpSpPr>
        <p:sp>
          <p:nvSpPr>
            <p:cNvPr id="668" name="Google Shape;668;p1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5351099" y="1515446"/>
              <a:ext cx="69290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10€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19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9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9"/>
          <p:cNvSpPr txBox="1">
            <a:spLocks noGrp="1"/>
          </p:cNvSpPr>
          <p:nvPr>
            <p:ph type="body" idx="1"/>
          </p:nvPr>
        </p:nvSpPr>
        <p:spPr>
          <a:xfrm>
            <a:off x="476492" y="2060848"/>
            <a:ext cx="11239017" cy="290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Schritt 3: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Gestalte dein Projekt 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rPr>
              <a:t>mit deinen Kontakten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title"/>
          </p:nvPr>
        </p:nvSpPr>
        <p:spPr>
          <a:xfrm>
            <a:off x="2456419" y="2021749"/>
            <a:ext cx="727916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de-DE"/>
              <a:t>Wieso Crowdfunding</a:t>
            </a: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2456419" y="2775088"/>
            <a:ext cx="7279162" cy="186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de-DE"/>
              <a:t>Nehmen &amp; Geben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20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20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20"/>
          <p:cNvSpPr/>
          <p:nvPr/>
        </p:nvSpPr>
        <p:spPr>
          <a:xfrm>
            <a:off x="3694748" y="3072021"/>
            <a:ext cx="1224136" cy="1224136"/>
          </a:xfrm>
          <a:prstGeom prst="ellipse">
            <a:avLst/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84" name="Google Shape;684;p20"/>
          <p:cNvSpPr/>
          <p:nvPr/>
        </p:nvSpPr>
        <p:spPr>
          <a:xfrm>
            <a:off x="3334708" y="4363506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Ohne Video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685" name="Google Shape;685;p20"/>
          <p:cNvSpPr/>
          <p:nvPr/>
        </p:nvSpPr>
        <p:spPr>
          <a:xfrm>
            <a:off x="7032104" y="2711981"/>
            <a:ext cx="1584176" cy="1584176"/>
          </a:xfrm>
          <a:prstGeom prst="ellipse">
            <a:avLst/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86" name="Google Shape;686;p20"/>
          <p:cNvSpPr/>
          <p:nvPr/>
        </p:nvSpPr>
        <p:spPr>
          <a:xfrm>
            <a:off x="6913078" y="4363506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Mit Video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687" name="Google Shape;687;p20"/>
          <p:cNvSpPr txBox="1">
            <a:spLocks noGrp="1"/>
          </p:cNvSpPr>
          <p:nvPr>
            <p:ph type="body" idx="1"/>
          </p:nvPr>
        </p:nvSpPr>
        <p:spPr>
          <a:xfrm>
            <a:off x="1349993" y="963551"/>
            <a:ext cx="9530113" cy="113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3600" b="1">
                <a:latin typeface="Public Sans"/>
                <a:ea typeface="Public Sans"/>
                <a:cs typeface="Public Sans"/>
                <a:sym typeface="Public Sans"/>
              </a:rPr>
              <a:t>Video: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3600" b="1">
                <a:latin typeface="Public Sans"/>
                <a:ea typeface="Public Sans"/>
                <a:cs typeface="Public Sans"/>
                <a:sym typeface="Public Sans"/>
              </a:rPr>
              <a:t>Erfolgswahrscheinlichkeit steigt um 20%</a:t>
            </a:r>
            <a:endParaRPr sz="1600" b="1"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600" b="1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21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21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21"/>
          <p:cNvSpPr/>
          <p:nvPr/>
        </p:nvSpPr>
        <p:spPr>
          <a:xfrm>
            <a:off x="2402393" y="731375"/>
            <a:ext cx="741045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Laufzeit: Weniger ist mehr</a:t>
            </a:r>
            <a:endParaRPr sz="14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95" name="Google Shape;695;p21"/>
          <p:cNvSpPr txBox="1"/>
          <p:nvPr/>
        </p:nvSpPr>
        <p:spPr>
          <a:xfrm>
            <a:off x="1524000" y="1911063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BFBFBF"/>
                </a:solidFill>
                <a:latin typeface="Public Sans"/>
                <a:ea typeface="Public Sans"/>
                <a:cs typeface="Public Sans"/>
                <a:sym typeface="Public Sans Thin"/>
              </a:rPr>
              <a:t>Projektverlauf „Wir sind das Zelt“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BFBFBF"/>
                </a:solidFill>
                <a:latin typeface="Public Sans"/>
                <a:ea typeface="Public Sans"/>
                <a:cs typeface="Public Sans"/>
                <a:sym typeface="Public Sans Thin"/>
              </a:rPr>
              <a:t>165.000€ in 12 Tagen 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graphicFrame>
        <p:nvGraphicFramePr>
          <p:cNvPr id="696" name="Google Shape;696;p21"/>
          <p:cNvGraphicFramePr/>
          <p:nvPr/>
        </p:nvGraphicFramePr>
        <p:xfrm>
          <a:off x="2999656" y="2996952"/>
          <a:ext cx="61926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97" name="Google Shape;697;p21"/>
          <p:cNvSpPr txBox="1"/>
          <p:nvPr/>
        </p:nvSpPr>
        <p:spPr>
          <a:xfrm>
            <a:off x="4722734" y="3573016"/>
            <a:ext cx="274653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Dazwischen:</a:t>
            </a: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0000"/>
                </a:solidFill>
                <a:latin typeface="Public Sans"/>
                <a:ea typeface="Public Sans"/>
                <a:cs typeface="Public Sans"/>
                <a:sym typeface="Public Sans Thin"/>
              </a:rPr>
              <a:t>Es passiert wenig 🡪 weniger Kommunikationsanlässe</a:t>
            </a: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698" name="Google Shape;698;p21"/>
          <p:cNvSpPr txBox="1"/>
          <p:nvPr/>
        </p:nvSpPr>
        <p:spPr>
          <a:xfrm>
            <a:off x="1631504" y="2863600"/>
            <a:ext cx="2448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Erste 3 Tage: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Es passiert viel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699" name="Google Shape;699;p21"/>
          <p:cNvSpPr txBox="1"/>
          <p:nvPr/>
        </p:nvSpPr>
        <p:spPr>
          <a:xfrm>
            <a:off x="8107110" y="2863600"/>
            <a:ext cx="2170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Letzte 3 Tage: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Es passiert viel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22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2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22"/>
          <p:cNvCxnSpPr/>
          <p:nvPr/>
        </p:nvCxnSpPr>
        <p:spPr>
          <a:xfrm>
            <a:off x="1624456" y="3459649"/>
            <a:ext cx="7488832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707" name="Google Shape;707;p22"/>
          <p:cNvCxnSpPr/>
          <p:nvPr/>
        </p:nvCxnSpPr>
        <p:spPr>
          <a:xfrm>
            <a:off x="1624456" y="5187841"/>
            <a:ext cx="74880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sm" len="sm"/>
            <a:tailEnd type="stealth" w="med" len="med"/>
          </a:ln>
        </p:spPr>
      </p:cxnSp>
      <p:sp>
        <p:nvSpPr>
          <p:cNvPr id="708" name="Google Shape;708;p22"/>
          <p:cNvSpPr/>
          <p:nvPr/>
        </p:nvSpPr>
        <p:spPr>
          <a:xfrm>
            <a:off x="6713021" y="4394203"/>
            <a:ext cx="1921036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0" i="0" u="none" strike="noStrike" cap="none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 Thin"/>
              </a:rPr>
              <a:t>Ø 21 Tage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cxnSp>
        <p:nvCxnSpPr>
          <p:cNvPr id="709" name="Google Shape;709;p22"/>
          <p:cNvCxnSpPr/>
          <p:nvPr/>
        </p:nvCxnSpPr>
        <p:spPr>
          <a:xfrm>
            <a:off x="3714112" y="3267627"/>
            <a:ext cx="0" cy="38404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22"/>
          <p:cNvCxnSpPr/>
          <p:nvPr/>
        </p:nvCxnSpPr>
        <p:spPr>
          <a:xfrm>
            <a:off x="8441214" y="3267627"/>
            <a:ext cx="0" cy="38404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22"/>
          <p:cNvCxnSpPr/>
          <p:nvPr/>
        </p:nvCxnSpPr>
        <p:spPr>
          <a:xfrm>
            <a:off x="6617011" y="4995819"/>
            <a:ext cx="0" cy="384043"/>
          </a:xfrm>
          <a:prstGeom prst="straightConnector1">
            <a:avLst/>
          </a:prstGeom>
          <a:noFill/>
          <a:ln w="19050" cap="flat" cmpd="sng">
            <a:solidFill>
              <a:srgbClr val="2BF1B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22"/>
          <p:cNvCxnSpPr/>
          <p:nvPr/>
        </p:nvCxnSpPr>
        <p:spPr>
          <a:xfrm>
            <a:off x="8441214" y="4995819"/>
            <a:ext cx="0" cy="384043"/>
          </a:xfrm>
          <a:prstGeom prst="straightConnector1">
            <a:avLst/>
          </a:prstGeom>
          <a:noFill/>
          <a:ln w="19050" cap="flat" cmpd="sng">
            <a:solidFill>
              <a:srgbClr val="2BF1B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3" name="Google Shape;713;p22"/>
          <p:cNvSpPr/>
          <p:nvPr/>
        </p:nvSpPr>
        <p:spPr>
          <a:xfrm>
            <a:off x="1509396" y="2742973"/>
            <a:ext cx="61446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5 Tage </a:t>
            </a:r>
            <a:endParaRPr sz="20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Vorbereitung</a:t>
            </a:r>
            <a:endParaRPr sz="20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714" name="Google Shape;714;p22"/>
          <p:cNvSpPr/>
          <p:nvPr/>
        </p:nvSpPr>
        <p:spPr>
          <a:xfrm>
            <a:off x="1605406" y="4471165"/>
            <a:ext cx="61446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bis zu 21 Tage </a:t>
            </a:r>
            <a:endParaRPr sz="20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Vorbereitung</a:t>
            </a:r>
            <a:endParaRPr sz="20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cxnSp>
        <p:nvCxnSpPr>
          <p:cNvPr id="715" name="Google Shape;715;p22"/>
          <p:cNvCxnSpPr/>
          <p:nvPr/>
        </p:nvCxnSpPr>
        <p:spPr>
          <a:xfrm>
            <a:off x="3736691" y="3459649"/>
            <a:ext cx="470452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6" name="Google Shape;716;p22"/>
          <p:cNvCxnSpPr/>
          <p:nvPr/>
        </p:nvCxnSpPr>
        <p:spPr>
          <a:xfrm>
            <a:off x="6617011" y="5187841"/>
            <a:ext cx="1824000" cy="0"/>
          </a:xfrm>
          <a:prstGeom prst="straightConnector1">
            <a:avLst/>
          </a:prstGeom>
          <a:noFill/>
          <a:ln w="38100" cap="flat" cmpd="sng">
            <a:solidFill>
              <a:srgbClr val="2BF1B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7" name="Google Shape;717;p22"/>
          <p:cNvSpPr/>
          <p:nvPr/>
        </p:nvSpPr>
        <p:spPr>
          <a:xfrm>
            <a:off x="3552051" y="2941622"/>
            <a:ext cx="46085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FF0000"/>
                </a:solidFill>
                <a:latin typeface="Public Sans"/>
                <a:ea typeface="Public Sans"/>
                <a:cs typeface="Public Sans"/>
                <a:sym typeface="Public Sans Thin"/>
              </a:rPr>
              <a:t>  60 Tage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grpSp>
        <p:nvGrpSpPr>
          <p:cNvPr id="718" name="Google Shape;718;p22"/>
          <p:cNvGrpSpPr/>
          <p:nvPr/>
        </p:nvGrpSpPr>
        <p:grpSpPr>
          <a:xfrm>
            <a:off x="9807058" y="3292026"/>
            <a:ext cx="285752" cy="285752"/>
            <a:chOff x="8143900" y="2640338"/>
            <a:chExt cx="285752" cy="285752"/>
          </a:xfrm>
        </p:grpSpPr>
        <p:cxnSp>
          <p:nvCxnSpPr>
            <p:cNvPr id="719" name="Google Shape;719;p22"/>
            <p:cNvCxnSpPr/>
            <p:nvPr/>
          </p:nvCxnSpPr>
          <p:spPr>
            <a:xfrm rot="-5400000" flipH="1">
              <a:off x="8143900" y="2640338"/>
              <a:ext cx="285752" cy="28575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0" name="Google Shape;720;p22"/>
            <p:cNvCxnSpPr/>
            <p:nvPr/>
          </p:nvCxnSpPr>
          <p:spPr>
            <a:xfrm rot="-5400000">
              <a:off x="8143900" y="2640338"/>
              <a:ext cx="285752" cy="28575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21" name="Google Shape;721;p22"/>
          <p:cNvSpPr/>
          <p:nvPr/>
        </p:nvSpPr>
        <p:spPr>
          <a:xfrm>
            <a:off x="9270044" y="3723556"/>
            <a:ext cx="140026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ungünstig</a:t>
            </a: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grpSp>
        <p:nvGrpSpPr>
          <p:cNvPr id="722" name="Google Shape;722;p22"/>
          <p:cNvGrpSpPr/>
          <p:nvPr/>
        </p:nvGrpSpPr>
        <p:grpSpPr>
          <a:xfrm>
            <a:off x="9737638" y="4937941"/>
            <a:ext cx="429768" cy="288032"/>
            <a:chOff x="8100392" y="3867894"/>
            <a:chExt cx="429768" cy="288032"/>
          </a:xfrm>
        </p:grpSpPr>
        <p:cxnSp>
          <p:nvCxnSpPr>
            <p:cNvPr id="723" name="Google Shape;723;p22"/>
            <p:cNvCxnSpPr/>
            <p:nvPr/>
          </p:nvCxnSpPr>
          <p:spPr>
            <a:xfrm rot="-5400000">
              <a:off x="8244408" y="3867894"/>
              <a:ext cx="285752" cy="285752"/>
            </a:xfrm>
            <a:prstGeom prst="straightConnector1">
              <a:avLst/>
            </a:prstGeom>
            <a:noFill/>
            <a:ln w="28575" cap="flat" cmpd="sng">
              <a:solidFill>
                <a:srgbClr val="2BF1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4" name="Google Shape;724;p22"/>
            <p:cNvCxnSpPr/>
            <p:nvPr/>
          </p:nvCxnSpPr>
          <p:spPr>
            <a:xfrm rot="10800000">
              <a:off x="8100392" y="4011910"/>
              <a:ext cx="144016" cy="144016"/>
            </a:xfrm>
            <a:prstGeom prst="straightConnector1">
              <a:avLst/>
            </a:prstGeom>
            <a:noFill/>
            <a:ln w="28575" cap="flat" cmpd="sng">
              <a:solidFill>
                <a:srgbClr val="2BF1B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25" name="Google Shape;725;p22"/>
          <p:cNvSpPr/>
          <p:nvPr/>
        </p:nvSpPr>
        <p:spPr>
          <a:xfrm>
            <a:off x="9181524" y="5367709"/>
            <a:ext cx="140026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besser</a:t>
            </a: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726" name="Google Shape;726;p22"/>
          <p:cNvSpPr/>
          <p:nvPr/>
        </p:nvSpPr>
        <p:spPr>
          <a:xfrm>
            <a:off x="2402393" y="731375"/>
            <a:ext cx="741045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Laufzeit: Weniger ist mehr</a:t>
            </a:r>
            <a:endParaRPr sz="14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23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3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23"/>
          <p:cNvSpPr/>
          <p:nvPr/>
        </p:nvSpPr>
        <p:spPr>
          <a:xfrm>
            <a:off x="4895550" y="1012934"/>
            <a:ext cx="24009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Prämien</a:t>
            </a:r>
            <a:endParaRPr sz="14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734" name="Google Shape;734;p23"/>
          <p:cNvSpPr/>
          <p:nvPr/>
        </p:nvSpPr>
        <p:spPr>
          <a:xfrm>
            <a:off x="407368" y="2048478"/>
            <a:ext cx="79398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✔"/>
            </a:pPr>
            <a:r>
              <a:rPr lang="de-DE" sz="2000" b="0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  </a:t>
            </a:r>
            <a:r>
              <a:rPr lang="de-DE" sz="2000" b="0" i="0" u="none" strike="noStrike" cap="none" dirty="0" err="1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Crowd</a:t>
            </a:r>
            <a:r>
              <a:rPr lang="de-DE" sz="2000" b="0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 fragen: Was würdet ihr kaufen? Was ist „nützlich“? </a:t>
            </a:r>
            <a:endParaRPr sz="2000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✔"/>
            </a:pPr>
            <a:r>
              <a:rPr lang="de-DE" sz="2000" b="0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  befreundete Unternehmen/Sponsoren einbinden</a:t>
            </a:r>
            <a:endParaRPr sz="2000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grpSp>
        <p:nvGrpSpPr>
          <p:cNvPr id="735" name="Google Shape;735;p23"/>
          <p:cNvGrpSpPr/>
          <p:nvPr/>
        </p:nvGrpSpPr>
        <p:grpSpPr>
          <a:xfrm>
            <a:off x="525835" y="3084445"/>
            <a:ext cx="9889099" cy="2612474"/>
            <a:chOff x="611560" y="2495458"/>
            <a:chExt cx="7920880" cy="2092516"/>
          </a:xfrm>
        </p:grpSpPr>
        <p:grpSp>
          <p:nvGrpSpPr>
            <p:cNvPr id="736" name="Google Shape;736;p23"/>
            <p:cNvGrpSpPr/>
            <p:nvPr/>
          </p:nvGrpSpPr>
          <p:grpSpPr>
            <a:xfrm>
              <a:off x="611560" y="2495458"/>
              <a:ext cx="1728192" cy="2092516"/>
              <a:chOff x="611560" y="2495458"/>
              <a:chExt cx="1728192" cy="2092516"/>
            </a:xfrm>
          </p:grpSpPr>
          <p:sp>
            <p:nvSpPr>
              <p:cNvPr id="737" name="Google Shape;737;p23"/>
              <p:cNvSpPr/>
              <p:nvPr/>
            </p:nvSpPr>
            <p:spPr>
              <a:xfrm>
                <a:off x="611560" y="2499742"/>
                <a:ext cx="1728192" cy="2088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33"/>
                  <a:buFont typeface="Calibri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38" name="Google Shape;738;p23"/>
              <p:cNvSpPr txBox="1"/>
              <p:nvPr/>
            </p:nvSpPr>
            <p:spPr>
              <a:xfrm>
                <a:off x="683568" y="2495458"/>
                <a:ext cx="1116633" cy="732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6665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D099"/>
                  </a:buClr>
                  <a:buSzPts val="3200"/>
                  <a:buFont typeface="Khand SemiBold"/>
                  <a:buNone/>
                </a:pPr>
                <a:r>
                  <a:rPr lang="de-DE" sz="3200" b="0" i="0" u="none" strike="noStrike" cap="none">
                    <a:solidFill>
                      <a:srgbClr val="0ED09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10€</a:t>
                </a: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39" name="Google Shape;739;p23"/>
              <p:cNvSpPr txBox="1"/>
              <p:nvPr/>
            </p:nvSpPr>
            <p:spPr>
              <a:xfrm>
                <a:off x="611560" y="3081909"/>
                <a:ext cx="1714416" cy="1060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463" marR="0" lvl="0" indent="-174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Das Team macht 100 Liegestützen</a:t>
                </a:r>
                <a:endParaRPr sz="20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  <a:p>
                <a:pPr marL="17463" marR="0" lvl="0" indent="-174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für dich</a:t>
                </a:r>
                <a:endParaRPr sz="20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</p:grpSp>
        <p:grpSp>
          <p:nvGrpSpPr>
            <p:cNvPr id="740" name="Google Shape;740;p23"/>
            <p:cNvGrpSpPr/>
            <p:nvPr/>
          </p:nvGrpSpPr>
          <p:grpSpPr>
            <a:xfrm>
              <a:off x="2675789" y="2495458"/>
              <a:ext cx="1728192" cy="2092516"/>
              <a:chOff x="611560" y="2495458"/>
              <a:chExt cx="1728192" cy="2092516"/>
            </a:xfrm>
          </p:grpSpPr>
          <p:sp>
            <p:nvSpPr>
              <p:cNvPr id="741" name="Google Shape;741;p23"/>
              <p:cNvSpPr/>
              <p:nvPr/>
            </p:nvSpPr>
            <p:spPr>
              <a:xfrm>
                <a:off x="611560" y="2499742"/>
                <a:ext cx="1728192" cy="2088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33"/>
                  <a:buFont typeface="Calibri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42" name="Google Shape;742;p23"/>
              <p:cNvSpPr txBox="1"/>
              <p:nvPr/>
            </p:nvSpPr>
            <p:spPr>
              <a:xfrm>
                <a:off x="683568" y="2495458"/>
                <a:ext cx="1116633" cy="732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6665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D099"/>
                  </a:buClr>
                  <a:buSzPts val="3200"/>
                  <a:buFont typeface="Khand SemiBold"/>
                  <a:buNone/>
                </a:pPr>
                <a:r>
                  <a:rPr lang="de-DE" sz="3200" b="0" i="0" u="none" strike="noStrike" cap="none">
                    <a:solidFill>
                      <a:srgbClr val="0ED09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20€</a:t>
                </a: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43" name="Google Shape;743;p23"/>
              <p:cNvSpPr txBox="1"/>
              <p:nvPr/>
            </p:nvSpPr>
            <p:spPr>
              <a:xfrm>
                <a:off x="629877" y="3081909"/>
                <a:ext cx="1641953" cy="56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7999" marR="0" lvl="0" indent="-4799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40€ Restaurant </a:t>
                </a:r>
                <a:endParaRPr sz="20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  <a:p>
                <a:pPr marL="47999" marR="0" lvl="0" indent="-4799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Gutschein</a:t>
                </a:r>
                <a:endParaRPr sz="20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</p:grpSp>
        <p:grpSp>
          <p:nvGrpSpPr>
            <p:cNvPr id="744" name="Google Shape;744;p23"/>
            <p:cNvGrpSpPr/>
            <p:nvPr/>
          </p:nvGrpSpPr>
          <p:grpSpPr>
            <a:xfrm>
              <a:off x="4732251" y="2495458"/>
              <a:ext cx="1735959" cy="2092516"/>
              <a:chOff x="603793" y="2495458"/>
              <a:chExt cx="1735959" cy="2092516"/>
            </a:xfrm>
          </p:grpSpPr>
          <p:sp>
            <p:nvSpPr>
              <p:cNvPr id="745" name="Google Shape;745;p23"/>
              <p:cNvSpPr/>
              <p:nvPr/>
            </p:nvSpPr>
            <p:spPr>
              <a:xfrm>
                <a:off x="611560" y="2499742"/>
                <a:ext cx="1728192" cy="2088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33"/>
                  <a:buFont typeface="Calibri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46" name="Google Shape;746;p23"/>
              <p:cNvSpPr txBox="1"/>
              <p:nvPr/>
            </p:nvSpPr>
            <p:spPr>
              <a:xfrm>
                <a:off x="683568" y="2495458"/>
                <a:ext cx="1116633" cy="732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6665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D099"/>
                  </a:buClr>
                  <a:buSzPts val="3200"/>
                  <a:buFont typeface="Khand SemiBold"/>
                  <a:buNone/>
                </a:pPr>
                <a:r>
                  <a:rPr lang="de-DE" sz="3200" b="0" i="0" u="none" strike="noStrike" cap="none">
                    <a:solidFill>
                      <a:srgbClr val="0ED09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150€</a:t>
                </a: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47" name="Google Shape;747;p23"/>
              <p:cNvSpPr txBox="1"/>
              <p:nvPr/>
            </p:nvSpPr>
            <p:spPr>
              <a:xfrm>
                <a:off x="603793" y="3102552"/>
                <a:ext cx="1725804" cy="56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7463" marR="0" lvl="0" indent="-174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b="0" i="0" u="none" strike="noStrike" cap="none" dirty="0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Trainings-</a:t>
                </a:r>
              </a:p>
              <a:p>
                <a:pPr marL="17463" marR="0" lvl="0" indent="-1746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dirty="0">
                    <a:latin typeface="Public Sans"/>
                    <a:ea typeface="Public Sans"/>
                    <a:cs typeface="Public Sans"/>
                    <a:sym typeface="Public Sans"/>
                  </a:rPr>
                  <a:t>Kurs</a:t>
                </a:r>
                <a:endParaRPr sz="2000" b="0" i="0" u="none" strike="noStrike" cap="none" dirty="0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48" name="Google Shape;748;p23"/>
              <p:cNvSpPr txBox="1"/>
              <p:nvPr/>
            </p:nvSpPr>
            <p:spPr>
              <a:xfrm>
                <a:off x="612200" y="4272325"/>
                <a:ext cx="1466109" cy="254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7999" marR="0" lvl="0" indent="-4799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67"/>
                  <a:buFont typeface="Avenir"/>
                  <a:buNone/>
                </a:pPr>
                <a:r>
                  <a:rPr lang="de-DE" sz="1467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Noch 5x verfügbar</a:t>
                </a: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</p:grpSp>
        <p:grpSp>
          <p:nvGrpSpPr>
            <p:cNvPr id="749" name="Google Shape;749;p23"/>
            <p:cNvGrpSpPr/>
            <p:nvPr/>
          </p:nvGrpSpPr>
          <p:grpSpPr>
            <a:xfrm>
              <a:off x="6800740" y="2495458"/>
              <a:ext cx="1731700" cy="2092516"/>
              <a:chOff x="608052" y="2495458"/>
              <a:chExt cx="1731700" cy="2092516"/>
            </a:xfrm>
          </p:grpSpPr>
          <p:sp>
            <p:nvSpPr>
              <p:cNvPr id="750" name="Google Shape;750;p23"/>
              <p:cNvSpPr/>
              <p:nvPr/>
            </p:nvSpPr>
            <p:spPr>
              <a:xfrm>
                <a:off x="611560" y="2499742"/>
                <a:ext cx="1728192" cy="2088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33"/>
                  <a:buFont typeface="Calibri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51" name="Google Shape;751;p23"/>
              <p:cNvSpPr txBox="1"/>
              <p:nvPr/>
            </p:nvSpPr>
            <p:spPr>
              <a:xfrm>
                <a:off x="683568" y="2495458"/>
                <a:ext cx="1116633" cy="732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6665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ED099"/>
                  </a:buClr>
                  <a:buSzPts val="3200"/>
                  <a:buFont typeface="Khand SemiBold"/>
                  <a:buNone/>
                </a:pPr>
                <a:r>
                  <a:rPr lang="de-DE" sz="3200" b="0" i="0" u="none" strike="noStrike" cap="none">
                    <a:solidFill>
                      <a:srgbClr val="0ED099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1000€</a:t>
                </a: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52" name="Google Shape;752;p23"/>
              <p:cNvSpPr txBox="1"/>
              <p:nvPr/>
            </p:nvSpPr>
            <p:spPr>
              <a:xfrm>
                <a:off x="676786" y="3050885"/>
                <a:ext cx="1545236" cy="813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7999" marR="0" lvl="0" indent="-4799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33"/>
                  <a:buFont typeface="Avenir"/>
                  <a:buNone/>
                </a:pPr>
                <a:r>
                  <a:rPr lang="de-DE" sz="2000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Sponsoren-paket </a:t>
                </a:r>
                <a:endParaRPr sz="20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  <a:p>
                <a:pPr marL="47999" marR="0" lvl="0" indent="-4799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33"/>
                  <a:buFont typeface="Calibri"/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753" name="Google Shape;753;p23"/>
              <p:cNvSpPr txBox="1"/>
              <p:nvPr/>
            </p:nvSpPr>
            <p:spPr>
              <a:xfrm>
                <a:off x="608052" y="4284806"/>
                <a:ext cx="1440160" cy="254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47999" marR="0" lvl="0" indent="-47999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67"/>
                  <a:buFont typeface="Avenir"/>
                  <a:buNone/>
                </a:pPr>
                <a:r>
                  <a:rPr lang="de-DE" sz="1467" b="0" i="0" u="none" strike="noStrike" cap="none">
                    <a:solidFill>
                      <a:srgbClr val="0000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Noch 1x verfügbar</a:t>
                </a: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24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24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24"/>
          <p:cNvSpPr/>
          <p:nvPr/>
        </p:nvSpPr>
        <p:spPr>
          <a:xfrm>
            <a:off x="4767859" y="1023820"/>
            <a:ext cx="288773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Prämien</a:t>
            </a:r>
            <a:endParaRPr sz="14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pic>
        <p:nvPicPr>
          <p:cNvPr id="3" name="Grafik 2" descr="Ein Bild, das Text, Gras, Sport enthält.&#10;&#10;Automatisch generierte Beschreibung">
            <a:extLst>
              <a:ext uri="{FF2B5EF4-FFF2-40B4-BE49-F238E27FC236}">
                <a16:creationId xmlns:a16="http://schemas.microsoft.com/office/drawing/2014/main" id="{1ECB57DF-F2CE-F54D-A925-0EA643BFBD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67" y="2640875"/>
            <a:ext cx="2251761" cy="25298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15A93B-0CD2-A94A-9D19-C6BFEC984F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116" y="2640875"/>
            <a:ext cx="2108200" cy="25298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E8212A-5A3E-6A43-A80D-EA0A413CBF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3283" y="2635268"/>
            <a:ext cx="2193845" cy="25298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86166E-A16D-A349-A937-76A4C8B8A7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004" y="2635267"/>
            <a:ext cx="2169446" cy="25298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BFA6FE7-6090-634C-B104-5389449B43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961" y="2635268"/>
            <a:ext cx="2112415" cy="25298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26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26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26"/>
          <p:cNvSpPr txBox="1">
            <a:spLocks noGrp="1"/>
          </p:cNvSpPr>
          <p:nvPr>
            <p:ph type="body" idx="1"/>
          </p:nvPr>
        </p:nvSpPr>
        <p:spPr>
          <a:xfrm>
            <a:off x="479376" y="2004475"/>
            <a:ext cx="11239017" cy="290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Schritt 4: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Erstelle einen </a:t>
            </a:r>
            <a:r>
              <a:rPr lang="de-DE" sz="5400" b="1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rPr>
              <a:t>Kommunikationsplan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27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7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27"/>
          <p:cNvSpPr txBox="1"/>
          <p:nvPr/>
        </p:nvSpPr>
        <p:spPr>
          <a:xfrm>
            <a:off x="335360" y="453127"/>
            <a:ext cx="8229601" cy="128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/>
          <a:p>
            <a:pPr marL="0" marR="0" lvl="0" indent="0" algn="l" rtl="0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 sz="4400" b="1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Mein Crowdfunding-Kommunikationsplan</a:t>
            </a:r>
            <a:endParaRPr sz="14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86" name="Google Shape;786;p27"/>
          <p:cNvSpPr/>
          <p:nvPr/>
        </p:nvSpPr>
        <p:spPr>
          <a:xfrm>
            <a:off x="7248128" y="4365104"/>
            <a:ext cx="1800200" cy="4320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aphicFrame>
        <p:nvGraphicFramePr>
          <p:cNvPr id="787" name="Google Shape;787;p27"/>
          <p:cNvGraphicFramePr/>
          <p:nvPr/>
        </p:nvGraphicFramePr>
        <p:xfrm>
          <a:off x="539155" y="2990537"/>
          <a:ext cx="11113750" cy="2316500"/>
        </p:xfrm>
        <a:graphic>
          <a:graphicData uri="http://schemas.openxmlformats.org/drawingml/2006/table">
            <a:tbl>
              <a:tblPr firstRow="1" bandRow="1">
                <a:noFill/>
                <a:tableStyleId>{161E5B88-6FF8-4B16-A4B3-DF2D1B27B125}</a:tableStyleId>
              </a:tblPr>
              <a:tblGrid>
                <a:gridCol w="222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1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Vor Projektstart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1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Projektstart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1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Projektmitte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1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Die letzten Tage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1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Nach Projektende</a:t>
                      </a:r>
                      <a:endParaRPr sz="2000" b="1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Vorbereitung der Crowd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Explosiver Start mit zielgerichteter Unterstützeransprache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Zwischenstände, Updates, neue Anlässe &amp; Anreize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Heiße Phase!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Druck bei Unterstützer/innen erzeugen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2000" b="0" i="0" u="none" strike="noStrike" cap="none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 Thin"/>
                        </a:rPr>
                        <a:t>Bedanken &amp; über Umsetzung informieren 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 Thi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8" name="Google Shape;788;p27"/>
          <p:cNvSpPr txBox="1">
            <a:spLocks noGrp="1"/>
          </p:cNvSpPr>
          <p:nvPr>
            <p:ph type="body" idx="1"/>
          </p:nvPr>
        </p:nvSpPr>
        <p:spPr>
          <a:xfrm>
            <a:off x="2383954" y="2137910"/>
            <a:ext cx="7490711" cy="53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3000" i="1">
                <a:latin typeface="Public Sans"/>
                <a:ea typeface="Public Sans"/>
                <a:cs typeface="Public Sans"/>
                <a:sym typeface="Public Sans Thin"/>
              </a:rPr>
              <a:t>Wann kommuniziere ich was?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02" y="1750624"/>
            <a:ext cx="9080548" cy="468827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28"/>
          <p:cNvSpPr txBox="1"/>
          <p:nvPr/>
        </p:nvSpPr>
        <p:spPr>
          <a:xfrm>
            <a:off x="279775" y="404664"/>
            <a:ext cx="10559675" cy="128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/>
          <a:p>
            <a:pPr marL="0" marR="0" lvl="0" indent="0" algn="l" rtl="0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hand SemiBold"/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Persönliche Ansprachen und facebook als beliebteste Maßnahmen</a:t>
            </a:r>
            <a:endParaRPr sz="14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" name="Google Shape;799;p29"/>
          <p:cNvGraphicFramePr/>
          <p:nvPr/>
        </p:nvGraphicFramePr>
        <p:xfrm>
          <a:off x="1599133" y="2546733"/>
          <a:ext cx="8996364" cy="34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0" name="Google Shape;800;p29"/>
          <p:cNvSpPr txBox="1"/>
          <p:nvPr/>
        </p:nvSpPr>
        <p:spPr>
          <a:xfrm>
            <a:off x="1919536" y="1115047"/>
            <a:ext cx="8352928" cy="70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Zeit ist Geld</a:t>
            </a:r>
            <a:endParaRPr sz="14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01" name="Google Shape;801;p29"/>
          <p:cNvSpPr/>
          <p:nvPr/>
        </p:nvSpPr>
        <p:spPr>
          <a:xfrm>
            <a:off x="1828800" y="2120495"/>
            <a:ext cx="85389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0" i="1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Die meisten Menschen unterstützen unter der Woche. </a:t>
            </a:r>
            <a:endParaRPr sz="2000" b="0" i="1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802" name="Google Shape;802;p29"/>
          <p:cNvSpPr/>
          <p:nvPr/>
        </p:nvSpPr>
        <p:spPr>
          <a:xfrm>
            <a:off x="2455790" y="5930259"/>
            <a:ext cx="73065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 Thin"/>
              </a:rPr>
              <a:t>Zahlungseingänge auf fairplaid.org nach Tagen </a:t>
            </a:r>
            <a:endParaRPr sz="14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pic>
        <p:nvPicPr>
          <p:cNvPr id="803" name="Google Shape;803;p29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29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" name="Google Shape;809;p30"/>
          <p:cNvGraphicFramePr/>
          <p:nvPr/>
        </p:nvGraphicFramePr>
        <p:xfrm>
          <a:off x="-6796" y="1981200"/>
          <a:ext cx="12084496" cy="419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0" name="Google Shape;810;p30"/>
          <p:cNvSpPr txBox="1">
            <a:spLocks noGrp="1"/>
          </p:cNvSpPr>
          <p:nvPr>
            <p:ph type="title"/>
          </p:nvPr>
        </p:nvSpPr>
        <p:spPr>
          <a:xfrm>
            <a:off x="335348" y="424600"/>
            <a:ext cx="10156200" cy="172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/>
          <a:p>
            <a:pPr marL="0" lvl="0" indent="0" algn="l" rtl="0">
              <a:lnSpc>
                <a:spcPct val="886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Khand SemiBold"/>
              <a:buNone/>
            </a:pPr>
            <a:r>
              <a:rPr lang="de-D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2,59 € PRO ‚EINZELNER AUFRUF‘</a:t>
            </a:r>
            <a:br>
              <a:rPr lang="de-D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br>
              <a:rPr lang="de-D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endParaRPr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11" name="Google Shape;811;p30"/>
          <p:cNvSpPr txBox="1"/>
          <p:nvPr/>
        </p:nvSpPr>
        <p:spPr>
          <a:xfrm>
            <a:off x="335343" y="1005466"/>
            <a:ext cx="91008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Alle </a:t>
            </a:r>
            <a:r>
              <a:rPr lang="de-DE" sz="20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erfolgreichen Projekte aus 2019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zur besseren Darstellung werden 80 Projekte angezeigt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70074" y="324199"/>
            <a:ext cx="8155469" cy="102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</a:pPr>
            <a:r>
              <a:rPr lang="de-D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Ausgangslage</a:t>
            </a:r>
            <a:br>
              <a:rPr lang="de-D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2800">
                <a:latin typeface="Public Sans"/>
                <a:ea typeface="Public Sans"/>
                <a:cs typeface="Public Sans"/>
                <a:sym typeface="Public Sans"/>
              </a:rPr>
              <a:t>Wir brauchen alternative Säulen der Förderung</a:t>
            </a:r>
            <a:endParaRPr sz="28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061405" y="5598233"/>
            <a:ext cx="8001000" cy="769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700" rIns="9137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2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Bisher oft intransparente Entscheidungswege und ineffektive Verteilung der Fördermittel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2320106" y="2504217"/>
            <a:ext cx="1609200" cy="230813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5257305" y="4384358"/>
            <a:ext cx="1609200" cy="423895"/>
          </a:xfrm>
          <a:prstGeom prst="rect">
            <a:avLst/>
          </a:prstGeom>
          <a:solidFill>
            <a:srgbClr val="2BF1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2133003" y="4978286"/>
            <a:ext cx="1980000" cy="31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00" tIns="41100" rIns="82200" bIns="4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Wirtschaft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7931882" y="4973493"/>
            <a:ext cx="1980000" cy="31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00" tIns="41100" rIns="82200" bIns="4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Bund &amp; Stiftungen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5071905" y="4973493"/>
            <a:ext cx="1980000" cy="31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00" tIns="41100" rIns="82200" bIns="4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Crowdfunding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5257305" y="2504217"/>
            <a:ext cx="1609200" cy="1875568"/>
          </a:xfrm>
          <a:prstGeom prst="rect">
            <a:avLst/>
          </a:prstGeom>
          <a:noFill/>
          <a:ln w="12700" cap="flat" cmpd="sng">
            <a:solidFill>
              <a:srgbClr val="2BF1B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2223004" y="2804403"/>
            <a:ext cx="1800000" cy="1707764"/>
          </a:xfrm>
          <a:prstGeom prst="rect">
            <a:avLst/>
          </a:prstGeom>
          <a:noFill/>
          <a:ln w="9525" cap="flat" cmpd="sng">
            <a:solidFill>
              <a:srgbClr val="2BF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00" tIns="41100" rIns="82200" bIns="4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Sponsoring-Markt stark umkämpft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5185655" y="3348166"/>
            <a:ext cx="1752500" cy="48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00" tIns="41100" rIns="82200" bIns="4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weitestgehend unbespielt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cxnSp>
        <p:nvCxnSpPr>
          <p:cNvPr id="168" name="Google Shape;168;p3"/>
          <p:cNvCxnSpPr/>
          <p:nvPr/>
        </p:nvCxnSpPr>
        <p:spPr>
          <a:xfrm rot="10800000">
            <a:off x="6061905" y="3911785"/>
            <a:ext cx="0" cy="468000"/>
          </a:xfrm>
          <a:prstGeom prst="straightConnector1">
            <a:avLst/>
          </a:prstGeom>
          <a:noFill/>
          <a:ln w="28575" cap="flat" cmpd="sng">
            <a:solidFill>
              <a:srgbClr val="2BF1B8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9" name="Google Shape;169;p3"/>
          <p:cNvSpPr txBox="1"/>
          <p:nvPr/>
        </p:nvSpPr>
        <p:spPr>
          <a:xfrm>
            <a:off x="4686913" y="1691430"/>
            <a:ext cx="2762435" cy="75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650" tIns="30825" rIns="61650" bIns="30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Demokratisch &amp; transparent, was finanziert wird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„die Crowd entscheidet“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7661882" y="1691430"/>
            <a:ext cx="2520000" cy="52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650" tIns="30825" rIns="61650" bIns="30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Gremium 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entscheidet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1863003" y="1683479"/>
            <a:ext cx="2520000" cy="5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00" tIns="41100" rIns="82200" bIns="4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Sponsoring-Leitung 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sz="15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entscheidet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2840366" y="2966271"/>
            <a:ext cx="565275" cy="253834"/>
          </a:xfrm>
          <a:prstGeom prst="can">
            <a:avLst>
              <a:gd name="adj" fmla="val 25000"/>
            </a:avLst>
          </a:prstGeom>
          <a:solidFill>
            <a:srgbClr val="29F3B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118986" y="2504217"/>
            <a:ext cx="1609200" cy="230813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8035363" y="2804403"/>
            <a:ext cx="1773036" cy="1747210"/>
          </a:xfrm>
          <a:prstGeom prst="rect">
            <a:avLst/>
          </a:prstGeom>
          <a:noFill/>
          <a:ln w="9525" cap="flat" cmpd="sng">
            <a:solidFill>
              <a:srgbClr val="2BF1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00" tIns="41100" rIns="82200" bIns="4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Weniger Förder-gelder, finanziert werden v.a. Infrastruktur,  Profisport und staat-liche Institutionen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639244" y="2897846"/>
            <a:ext cx="565275" cy="253834"/>
          </a:xfrm>
          <a:prstGeom prst="can">
            <a:avLst>
              <a:gd name="adj" fmla="val 25000"/>
            </a:avLst>
          </a:prstGeom>
          <a:solidFill>
            <a:srgbClr val="29F3B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5779268" y="2990962"/>
            <a:ext cx="565275" cy="253834"/>
          </a:xfrm>
          <a:prstGeom prst="can">
            <a:avLst>
              <a:gd name="adj" fmla="val 25000"/>
            </a:avLst>
          </a:prstGeom>
          <a:solidFill>
            <a:srgbClr val="29F3B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896970" y="2828107"/>
            <a:ext cx="329870" cy="196656"/>
          </a:xfrm>
          <a:prstGeom prst="can">
            <a:avLst>
              <a:gd name="adj" fmla="val 25000"/>
            </a:avLst>
          </a:prstGeom>
          <a:solidFill>
            <a:srgbClr val="29F3B7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1"/>
          <p:cNvSpPr txBox="1">
            <a:spLocks noGrp="1"/>
          </p:cNvSpPr>
          <p:nvPr>
            <p:ph type="body" idx="1"/>
          </p:nvPr>
        </p:nvSpPr>
        <p:spPr>
          <a:xfrm>
            <a:off x="2456419" y="2060848"/>
            <a:ext cx="7279162" cy="186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Schritt 5: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rPr>
              <a:t>Machen!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817" name="Google Shape;817;p31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1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2"/>
          <p:cNvGrpSpPr/>
          <p:nvPr/>
        </p:nvGrpSpPr>
        <p:grpSpPr>
          <a:xfrm>
            <a:off x="2076450" y="1409700"/>
            <a:ext cx="9793508" cy="5064550"/>
            <a:chOff x="2761760" y="930634"/>
            <a:chExt cx="9301198" cy="5417226"/>
          </a:xfrm>
        </p:grpSpPr>
        <p:grpSp>
          <p:nvGrpSpPr>
            <p:cNvPr id="824" name="Google Shape;824;p32"/>
            <p:cNvGrpSpPr/>
            <p:nvPr/>
          </p:nvGrpSpPr>
          <p:grpSpPr>
            <a:xfrm>
              <a:off x="2761760" y="930634"/>
              <a:ext cx="5537045" cy="5417226"/>
              <a:chOff x="2776041" y="6356"/>
              <a:chExt cx="5537045" cy="5417226"/>
            </a:xfrm>
          </p:grpSpPr>
          <p:sp>
            <p:nvSpPr>
              <p:cNvPr id="825" name="Google Shape;825;p32"/>
              <p:cNvSpPr/>
              <p:nvPr/>
            </p:nvSpPr>
            <p:spPr>
              <a:xfrm>
                <a:off x="4078043" y="4818419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3948360" y="4876914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3816608" y="4927132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3683476" y="4969072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3548964" y="5002734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4891320" y="4218567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>
                <a:off x="4779572" y="4328383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5407293" y="3540353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5776337" y="2771085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4" name="Google Shape;834;p32"/>
              <p:cNvSpPr/>
              <p:nvPr/>
            </p:nvSpPr>
            <p:spPr>
              <a:xfrm>
                <a:off x="6003972" y="1973673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5" name="Google Shape;835;p32"/>
              <p:cNvSpPr/>
              <p:nvPr/>
            </p:nvSpPr>
            <p:spPr>
              <a:xfrm>
                <a:off x="6108822" y="1187850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5952926" y="160320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6053638" y="83062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6154349" y="6356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6255060" y="83062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6356461" y="160320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1" name="Google Shape;841;p32"/>
              <p:cNvSpPr/>
              <p:nvPr/>
            </p:nvSpPr>
            <p:spPr>
              <a:xfrm>
                <a:off x="6154349" y="168597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2" name="Google Shape;842;p32"/>
              <p:cNvSpPr/>
              <p:nvPr/>
            </p:nvSpPr>
            <p:spPr>
              <a:xfrm>
                <a:off x="6154349" y="331391"/>
                <a:ext cx="66910" cy="66910"/>
              </a:xfrm>
              <a:prstGeom prst="ellipse">
                <a:avLst/>
              </a:prstGeom>
              <a:solidFill>
                <a:srgbClr val="2BF1B8"/>
              </a:solidFill>
              <a:ln w="12700" cap="flat" cmpd="sng">
                <a:solidFill>
                  <a:srgbClr val="2BF1B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3" name="Google Shape;843;p32"/>
              <p:cNvSpPr/>
              <p:nvPr/>
            </p:nvSpPr>
            <p:spPr>
              <a:xfrm>
                <a:off x="3268415" y="5034998"/>
                <a:ext cx="2553724" cy="364588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4" name="Google Shape;844;p32"/>
              <p:cNvSpPr txBox="1"/>
              <p:nvPr/>
            </p:nvSpPr>
            <p:spPr>
              <a:xfrm>
                <a:off x="3165409" y="5093493"/>
                <a:ext cx="2986164" cy="300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Persönliche Ansprache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2776041" y="4751439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>
                <a:off x="4671273" y="4475481"/>
                <a:ext cx="1449275" cy="388496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7" name="Google Shape;847;p32"/>
              <p:cNvSpPr txBox="1"/>
              <p:nvPr/>
            </p:nvSpPr>
            <p:spPr>
              <a:xfrm>
                <a:off x="4594771" y="4495663"/>
                <a:ext cx="1720934" cy="328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Instagram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48" name="Google Shape;848;p32"/>
              <p:cNvSpPr/>
              <p:nvPr/>
            </p:nvSpPr>
            <p:spPr>
              <a:xfrm>
                <a:off x="4141160" y="4255333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49" name="Google Shape;849;p32"/>
              <p:cNvSpPr/>
              <p:nvPr/>
            </p:nvSpPr>
            <p:spPr>
              <a:xfrm>
                <a:off x="5344495" y="3794414"/>
                <a:ext cx="1525144" cy="357556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0" name="Google Shape;850;p32"/>
              <p:cNvSpPr txBox="1"/>
              <p:nvPr/>
            </p:nvSpPr>
            <p:spPr>
              <a:xfrm>
                <a:off x="5276865" y="3811867"/>
                <a:ext cx="1490236" cy="322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facebook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4814407" y="3578775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2" name="Google Shape;852;p32"/>
              <p:cNvSpPr/>
              <p:nvPr/>
            </p:nvSpPr>
            <p:spPr>
              <a:xfrm>
                <a:off x="5823032" y="2904687"/>
                <a:ext cx="2199405" cy="608957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3" name="Google Shape;853;p32"/>
              <p:cNvSpPr txBox="1"/>
              <p:nvPr/>
            </p:nvSpPr>
            <p:spPr>
              <a:xfrm>
                <a:off x="5743359" y="2958175"/>
                <a:ext cx="2358750" cy="549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Vereinsnewsletter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Live-ticker Gruppe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>
                <a:off x="5243464" y="2833788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>
                <a:off x="6085246" y="2211582"/>
                <a:ext cx="1078057" cy="414801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6" name="Google Shape;856;p32"/>
              <p:cNvSpPr txBox="1"/>
              <p:nvPr/>
            </p:nvSpPr>
            <p:spPr>
              <a:xfrm>
                <a:off x="5989110" y="2272148"/>
                <a:ext cx="1248530" cy="280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Events 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57" name="Google Shape;857;p32"/>
              <p:cNvSpPr/>
              <p:nvPr/>
            </p:nvSpPr>
            <p:spPr>
              <a:xfrm>
                <a:off x="5549047" y="2044654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8" name="Google Shape;858;p32"/>
              <p:cNvSpPr/>
              <p:nvPr/>
            </p:nvSpPr>
            <p:spPr>
              <a:xfrm>
                <a:off x="6276615" y="1440715"/>
                <a:ext cx="1271333" cy="430334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59" name="Google Shape;859;p32"/>
              <p:cNvSpPr txBox="1"/>
              <p:nvPr/>
            </p:nvSpPr>
            <p:spPr>
              <a:xfrm>
                <a:off x="6223282" y="1461973"/>
                <a:ext cx="1229319" cy="388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Presse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60" name="Google Shape;860;p32"/>
              <p:cNvSpPr/>
              <p:nvPr/>
            </p:nvSpPr>
            <p:spPr>
              <a:xfrm>
                <a:off x="7574308" y="1645120"/>
                <a:ext cx="738778" cy="38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61" name="Google Shape;861;p32"/>
              <p:cNvSpPr txBox="1"/>
              <p:nvPr/>
            </p:nvSpPr>
            <p:spPr>
              <a:xfrm>
                <a:off x="7574308" y="1645120"/>
                <a:ext cx="738778" cy="38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2225" tIns="50800" rIns="50800" bIns="508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>
                <a:off x="5723567" y="1261038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63" name="Google Shape;863;p32"/>
              <p:cNvSpPr/>
              <p:nvPr/>
            </p:nvSpPr>
            <p:spPr>
              <a:xfrm>
                <a:off x="6417870" y="627607"/>
                <a:ext cx="1876188" cy="448235"/>
              </a:xfrm>
              <a:prstGeom prst="roundRect">
                <a:avLst>
                  <a:gd name="adj" fmla="val 16667"/>
                </a:avLst>
              </a:prstGeom>
              <a:solidFill>
                <a:srgbClr val="2BF1B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  <p:sp>
            <p:nvSpPr>
              <p:cNvPr id="864" name="Google Shape;864;p32"/>
              <p:cNvSpPr txBox="1"/>
              <p:nvPr/>
            </p:nvSpPr>
            <p:spPr>
              <a:xfrm>
                <a:off x="6255060" y="670278"/>
                <a:ext cx="2045965" cy="39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6750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de-DE" sz="1800" b="0" i="1" u="none" strike="noStrike" cap="none">
                    <a:solidFill>
                      <a:schemeClr val="dk1"/>
                    </a:solidFill>
                    <a:latin typeface="Public Sans"/>
                    <a:ea typeface="Public Sans"/>
                    <a:cs typeface="Public Sans"/>
                    <a:sym typeface="Public Sans Thin"/>
                  </a:rPr>
                  <a:t>Sonstige Kanäle</a:t>
                </a:r>
                <a:endParaRPr sz="1400" b="0" i="1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endParaRPr>
              </a:p>
            </p:txBody>
          </p:sp>
          <p:sp>
            <p:nvSpPr>
              <p:cNvPr id="865" name="Google Shape;865;p32"/>
              <p:cNvSpPr/>
              <p:nvPr/>
            </p:nvSpPr>
            <p:spPr>
              <a:xfrm>
                <a:off x="5818760" y="505566"/>
                <a:ext cx="671867" cy="672143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AEABA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"/>
                </a:endParaRPr>
              </a:p>
            </p:txBody>
          </p:sp>
        </p:grpSp>
        <p:pic>
          <p:nvPicPr>
            <p:cNvPr id="866" name="Google Shape;866;p32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38699" y="4639585"/>
              <a:ext cx="411290" cy="436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7" name="Google Shape;867;p32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61624" y="5319572"/>
              <a:ext cx="425374" cy="429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8" name="Google Shape;868;p3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9284" y="3956196"/>
              <a:ext cx="382772" cy="382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" name="Google Shape;869;p32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9657" y="5831469"/>
              <a:ext cx="451330" cy="451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0" name="Google Shape;870;p3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3068" y="2229302"/>
              <a:ext cx="581245" cy="581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1" name="Google Shape;871;p32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0164" y="1541894"/>
              <a:ext cx="387370" cy="407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2" name="Google Shape;872;p32"/>
            <p:cNvSpPr/>
            <p:nvPr/>
          </p:nvSpPr>
          <p:spPr>
            <a:xfrm>
              <a:off x="5837847" y="5991083"/>
              <a:ext cx="4994957" cy="3459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Whatsapp: 250 Kontakte |</a:t>
              </a:r>
              <a:r>
                <a:rPr lang="de-DE" sz="1300" b="0" i="0" u="none" strike="noStrike" cap="none">
                  <a:solidFill>
                    <a:srgbClr val="000000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 </a:t>
              </a: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Word of Mouth: 250 Personen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6206634" y="5299485"/>
              <a:ext cx="5856324" cy="582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603 Abonnent/innen, 1 Post, 8 Stories, Beitragsreichweite 315; Interaktionen:108; Story geteilt von 8 Spielerinnen; Impressions: 1876  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6922986" y="4611715"/>
              <a:ext cx="5139971" cy="582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552 Abonnent/innen, 10 Posts, Beitragsreichweite 2623, Interaktionen: 1404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8134522" y="3741329"/>
              <a:ext cx="3907690" cy="8194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280 Mitglieder, 3 Rundmail verschickt; Gruppe: 113 Teilnehmer/innen, 7 Posts, starke Interaktion + Mitverfolgen der Summe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7245157" y="3005587"/>
              <a:ext cx="4817800" cy="5827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Spieltag: Flyer an 50 Zuschauer/innen,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Flyereinwurf in Nachbarschaft: 50 Stück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7586999" y="2408680"/>
              <a:ext cx="4475958" cy="3459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Artikel in Bietigheimer Zeitung in KW 43 (Auflage: 9917)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8314611" y="1237631"/>
              <a:ext cx="3748346" cy="8194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2 Posts „Influencer/innen“*: 170 Interaktionen, Reichweite 1200, 40 Firmen angeschrieben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de-DE" sz="1300" b="0" i="0" u="none" strike="noStrike" cap="none">
                  <a:solidFill>
                    <a:schemeClr val="dk1"/>
                  </a:solidFill>
                  <a:latin typeface="Public Sans"/>
                  <a:ea typeface="Public Sans"/>
                  <a:cs typeface="Public Sans"/>
                  <a:sym typeface="Public Sans Thin"/>
                </a:rPr>
                <a:t>185 Aufrufe YouTube Video</a:t>
              </a:r>
              <a:endParaRPr sz="13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 Thin"/>
              </a:endParaRPr>
            </a:p>
          </p:txBody>
        </p:sp>
        <p:pic>
          <p:nvPicPr>
            <p:cNvPr id="879" name="Google Shape;879;p32" descr="Bildergebnis für events icon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1346" y="3066626"/>
              <a:ext cx="421439" cy="4850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0" name="Google Shape;880;p32"/>
          <p:cNvSpPr txBox="1"/>
          <p:nvPr/>
        </p:nvSpPr>
        <p:spPr>
          <a:xfrm>
            <a:off x="420431" y="1729667"/>
            <a:ext cx="4961471" cy="171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Hockey Bundesliga in Bietigheim</a:t>
            </a:r>
            <a:br>
              <a:rPr lang="de-DE" sz="20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</a:br>
            <a:endParaRPr sz="1800" b="1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Fundingsumme		6.690 €</a:t>
            </a: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Akt. Unterstützerzahl	111</a:t>
            </a: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 Thin"/>
              </a:rPr>
              <a:t>Seitenaufrufe 		3.473</a:t>
            </a: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881" name="Google Shape;881;p32"/>
          <p:cNvSpPr txBox="1">
            <a:spLocks noGrp="1"/>
          </p:cNvSpPr>
          <p:nvPr>
            <p:ph type="title"/>
          </p:nvPr>
        </p:nvSpPr>
        <p:spPr>
          <a:xfrm>
            <a:off x="269466" y="301328"/>
            <a:ext cx="8893583" cy="102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Khand SemiBold"/>
              <a:buNone/>
            </a:pPr>
            <a:r>
              <a:rPr lang="de-DE" sz="36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Hohe Reichweite = Hohe Fundingsumme </a:t>
            </a:r>
            <a:br>
              <a:rPr lang="de-DE" sz="400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3200">
                <a:latin typeface="Public Sans"/>
                <a:ea typeface="Public Sans"/>
                <a:cs typeface="Public Sans"/>
                <a:sym typeface="Public Sans"/>
              </a:rPr>
              <a:t>Reichweitenaufbau der Projekte </a:t>
            </a:r>
            <a:endParaRPr sz="32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3"/>
          <p:cNvSpPr txBox="1">
            <a:spLocks noGrp="1"/>
          </p:cNvSpPr>
          <p:nvPr>
            <p:ph type="title"/>
          </p:nvPr>
        </p:nvSpPr>
        <p:spPr>
          <a:xfrm>
            <a:off x="590220" y="723137"/>
            <a:ext cx="7279162" cy="128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BF1B8"/>
              </a:buClr>
              <a:buSzPts val="5200"/>
              <a:buFont typeface="Khand SemiBold"/>
              <a:buNone/>
            </a:pPr>
            <a:br>
              <a:rPr lang="de-DE">
                <a:latin typeface="Khand SemiBold"/>
                <a:ea typeface="Khand SemiBold"/>
                <a:cs typeface="Khand SemiBold"/>
                <a:sym typeface="Khand SemiBold"/>
              </a:rPr>
            </a:br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93A8B-9CE6-F149-9638-633FF64673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109" y="2100345"/>
            <a:ext cx="2986671" cy="42191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3D4204-44A9-2E4A-9B8E-2FC094831C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7" y="2395398"/>
            <a:ext cx="5168639" cy="33092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2A2451-68A2-C045-AE4E-0BF1A75A31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775" y="2125069"/>
            <a:ext cx="2556584" cy="3849914"/>
          </a:xfrm>
          <a:prstGeom prst="rect">
            <a:avLst/>
          </a:prstGeom>
        </p:spPr>
      </p:pic>
      <p:sp>
        <p:nvSpPr>
          <p:cNvPr id="16" name="Google Shape;800;p29">
            <a:extLst>
              <a:ext uri="{FF2B5EF4-FFF2-40B4-BE49-F238E27FC236}">
                <a16:creationId xmlns:a16="http://schemas.microsoft.com/office/drawing/2014/main" id="{4DD34FF9-E538-0842-9905-1602402FD6A1}"/>
              </a:ext>
            </a:extLst>
          </p:cNvPr>
          <p:cNvSpPr txBox="1"/>
          <p:nvPr/>
        </p:nvSpPr>
        <p:spPr>
          <a:xfrm>
            <a:off x="1919536" y="1115047"/>
            <a:ext cx="8352928" cy="70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Content am laufenden Band</a:t>
            </a:r>
            <a:endParaRPr sz="14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35"/>
          <p:cNvSpPr txBox="1">
            <a:spLocks noGrp="1"/>
          </p:cNvSpPr>
          <p:nvPr>
            <p:ph type="body" idx="1"/>
          </p:nvPr>
        </p:nvSpPr>
        <p:spPr>
          <a:xfrm>
            <a:off x="2456419" y="2069875"/>
            <a:ext cx="7279162" cy="1863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Schritt 6:</a:t>
            </a:r>
            <a:b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-DE" sz="5400" b="1">
                <a:latin typeface="Public Sans"/>
                <a:ea typeface="Public Sans"/>
                <a:cs typeface="Public Sans"/>
                <a:sym typeface="Public Sans"/>
              </a:rPr>
              <a:t>Netzwerk</a:t>
            </a:r>
            <a:r>
              <a:rPr lang="de-DE" sz="5400" b="1">
                <a:solidFill>
                  <a:srgbClr val="2BF1B8"/>
                </a:solidFill>
                <a:latin typeface="Public Sans"/>
                <a:ea typeface="Public Sans"/>
                <a:cs typeface="Public Sans"/>
                <a:sym typeface="Public Sans"/>
              </a:rPr>
              <a:t> pflegen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909" name="Google Shape;909;p35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35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36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36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416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36"/>
          <p:cNvSpPr/>
          <p:nvPr/>
        </p:nvSpPr>
        <p:spPr>
          <a:xfrm>
            <a:off x="4092570" y="1487263"/>
            <a:ext cx="4032448" cy="44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Größeres Netzwerk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19" name="Google Shape;919;p36"/>
          <p:cNvSpPr/>
          <p:nvPr/>
        </p:nvSpPr>
        <p:spPr>
          <a:xfrm>
            <a:off x="4079776" y="4731990"/>
            <a:ext cx="4032448" cy="44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Größerer Crowdfunding-Erfolg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920" name="Google Shape;920;p36"/>
          <p:cNvCxnSpPr/>
          <p:nvPr/>
        </p:nvCxnSpPr>
        <p:spPr>
          <a:xfrm>
            <a:off x="7404938" y="1991319"/>
            <a:ext cx="864096" cy="720080"/>
          </a:xfrm>
          <a:prstGeom prst="straightConnector1">
            <a:avLst/>
          </a:prstGeom>
          <a:noFill/>
          <a:ln w="28575" cap="flat" cmpd="sng">
            <a:solidFill>
              <a:srgbClr val="2BF1B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21" name="Google Shape;921;p36"/>
          <p:cNvCxnSpPr/>
          <p:nvPr/>
        </p:nvCxnSpPr>
        <p:spPr>
          <a:xfrm rot="5400000">
            <a:off x="7404938" y="3791518"/>
            <a:ext cx="864096" cy="720080"/>
          </a:xfrm>
          <a:prstGeom prst="straightConnector1">
            <a:avLst/>
          </a:prstGeom>
          <a:noFill/>
          <a:ln w="28575" cap="flat" cmpd="sng">
            <a:solidFill>
              <a:srgbClr val="2BF1B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22" name="Google Shape;922;p36"/>
          <p:cNvCxnSpPr/>
          <p:nvPr/>
        </p:nvCxnSpPr>
        <p:spPr>
          <a:xfrm rot="10800000">
            <a:off x="3948554" y="3863526"/>
            <a:ext cx="864096" cy="720080"/>
          </a:xfrm>
          <a:prstGeom prst="straightConnector1">
            <a:avLst/>
          </a:prstGeom>
          <a:noFill/>
          <a:ln w="28575" cap="flat" cmpd="sng">
            <a:solidFill>
              <a:srgbClr val="2BF1B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923" name="Google Shape;923;p36"/>
          <p:cNvCxnSpPr/>
          <p:nvPr/>
        </p:nvCxnSpPr>
        <p:spPr>
          <a:xfrm rot="-5400000">
            <a:off x="3948554" y="1991320"/>
            <a:ext cx="864096" cy="720080"/>
          </a:xfrm>
          <a:prstGeom prst="straightConnector1">
            <a:avLst/>
          </a:prstGeom>
          <a:noFill/>
          <a:ln w="28575" cap="flat" cmpd="sng">
            <a:solidFill>
              <a:srgbClr val="2BF1B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24" name="Google Shape;924;p36"/>
          <p:cNvSpPr/>
          <p:nvPr/>
        </p:nvSpPr>
        <p:spPr>
          <a:xfrm>
            <a:off x="944023" y="2785420"/>
            <a:ext cx="4032448" cy="114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Mehr Ressourcen (Geld, Personal), um Netzwerk auszubauen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25" name="Google Shape;925;p36"/>
          <p:cNvSpPr/>
          <p:nvPr/>
        </p:nvSpPr>
        <p:spPr>
          <a:xfrm>
            <a:off x="7021033" y="2782369"/>
            <a:ext cx="4032448" cy="114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Mehr Menschen interessieren sich für dein Projekt/deine Organisation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7"/>
          <p:cNvSpPr txBox="1">
            <a:spLocks noGrp="1"/>
          </p:cNvSpPr>
          <p:nvPr>
            <p:ph type="body" idx="1"/>
          </p:nvPr>
        </p:nvSpPr>
        <p:spPr>
          <a:xfrm>
            <a:off x="1037789" y="2946673"/>
            <a:ext cx="10116419" cy="73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de-DE" sz="4800">
                <a:latin typeface="Public Sans"/>
                <a:ea typeface="Public Sans"/>
                <a:cs typeface="Public Sans"/>
                <a:sym typeface="Public Sans"/>
              </a:rPr>
              <a:t>crowdfunding-hilfecenter.de</a:t>
            </a:r>
            <a:endParaRPr sz="4800">
              <a:solidFill>
                <a:srgbClr val="2BF1B8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931" name="Google Shape;931;p37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37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37" descr="C:\Users\Marthe-V. Lorenz\Dropbox\02.00_FAIRPLAID SERVICES + TECHNOLOGY\= AKTUELLE DESIGNS &amp; BASISMATERIALIEN\DESIGNS\fairplaid-logo-ohne-hintergrund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861" y="1171945"/>
            <a:ext cx="2512277" cy="532013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37"/>
          <p:cNvSpPr txBox="1"/>
          <p:nvPr/>
        </p:nvSpPr>
        <p:spPr>
          <a:xfrm>
            <a:off x="4259795" y="4322005"/>
            <a:ext cx="3672408" cy="39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00" tIns="41100" rIns="82200" bIns="4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 Thin"/>
              </a:rPr>
              <a:t>projekte@fairplaid.org</a:t>
            </a:r>
            <a:endParaRPr sz="2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 Th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0" y="2907542"/>
            <a:ext cx="12192000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Khand SemiBold"/>
              <a:buNone/>
            </a:pPr>
            <a:r>
              <a:rPr lang="de-DE" sz="44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So funktionierts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-1" y="3429000"/>
            <a:ext cx="12191999" cy="42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de-DE" sz="1800">
                <a:solidFill>
                  <a:srgbClr val="7F7F7F"/>
                </a:solidFill>
                <a:latin typeface="Public Sans"/>
                <a:ea typeface="Public Sans"/>
                <a:cs typeface="Public Sans"/>
                <a:sym typeface="Public Sans Thin"/>
              </a:rPr>
              <a:t>Die 4 Prinzipien des Crowdfunding</a:t>
            </a:r>
            <a:endParaRPr>
              <a:latin typeface="Public Sans"/>
              <a:ea typeface="Public Sans"/>
              <a:cs typeface="Public Sans"/>
              <a:sym typeface="Public Sans Thin"/>
            </a:endParaRPr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6639" y="3082702"/>
            <a:ext cx="1213065" cy="30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993" y="4517395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body" idx="1"/>
          </p:nvPr>
        </p:nvSpPr>
        <p:spPr>
          <a:xfrm>
            <a:off x="513184" y="1748557"/>
            <a:ext cx="11127679" cy="165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  <a:t>Menschen können erst helfen, wenn sie gefragt werden. </a:t>
            </a:r>
            <a:b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</a:br>
            <a: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  <a:t>Ein Crowdfunding-Projekt ist nichts anderes, als ein Anlass, </a:t>
            </a:r>
            <a:b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</a:br>
            <a: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  <a:t>die Menschen nach Unterstützung zu fragen. Vereine stellen ihre Projekte öffentlich dar und nennen die dafür benötigte Summe.</a:t>
            </a: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313398" y="404664"/>
            <a:ext cx="9142464" cy="12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1. Projekt mit fester Zielsumme</a:t>
            </a: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8436137" y="4161043"/>
            <a:ext cx="1500198" cy="194792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8740156" y="5239398"/>
            <a:ext cx="892975" cy="376781"/>
            <a:chOff x="6715140" y="2713332"/>
            <a:chExt cx="1071570" cy="429922"/>
          </a:xfrm>
        </p:grpSpPr>
        <p:sp>
          <p:nvSpPr>
            <p:cNvPr id="195" name="Google Shape;195;p5"/>
            <p:cNvSpPr/>
            <p:nvPr/>
          </p:nvSpPr>
          <p:spPr>
            <a:xfrm>
              <a:off x="6715140" y="2714626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6898103" y="2713332"/>
              <a:ext cx="707236" cy="421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0%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197" name="Google Shape;197;p5"/>
          <p:cNvSpPr/>
          <p:nvPr/>
        </p:nvSpPr>
        <p:spPr>
          <a:xfrm>
            <a:off x="8436137" y="4395193"/>
            <a:ext cx="15001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Projekt: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Mission Aufstieg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98" name="Google Shape;198;p5"/>
          <p:cNvPicPr preferRelativeResize="0"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513184" y="1748557"/>
            <a:ext cx="11243387" cy="165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  <a:t>Über eine Werbe-Kampagne erfahren Familie, Freunde/innen, Bekannte, (lokale) Unternehmen von deinem Projekt – und können dies in beliebiger Höhe mit allen gängigen Bezahlmethoden unterstützen. Während das Projekt läuft, wird das Geld auf einem Treuhandkonto sicher verwahrt.</a:t>
            </a: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298866" y="404664"/>
            <a:ext cx="9142464" cy="12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2. Viele sind besser als eine/r</a:t>
            </a:r>
            <a:br>
              <a:rPr lang="de-DE">
                <a:latin typeface="Public Sans"/>
                <a:ea typeface="Public Sans"/>
                <a:cs typeface="Public Sans"/>
                <a:sym typeface="Public Sans"/>
              </a:rPr>
            </a:b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2048297" y="3974051"/>
            <a:ext cx="974679" cy="2123431"/>
            <a:chOff x="857224" y="1519889"/>
            <a:chExt cx="974679" cy="2123431"/>
          </a:xfrm>
        </p:grpSpPr>
        <p:sp>
          <p:nvSpPr>
            <p:cNvPr id="208" name="Google Shape;208;p6"/>
            <p:cNvSpPr txBox="1"/>
            <p:nvPr/>
          </p:nvSpPr>
          <p:spPr>
            <a:xfrm>
              <a:off x="1263098" y="1519889"/>
              <a:ext cx="279433" cy="325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98372" y="1530178"/>
              <a:ext cx="432000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0" name="Google Shape;210;p6"/>
            <p:cNvSpPr txBox="1"/>
            <p:nvPr/>
          </p:nvSpPr>
          <p:spPr>
            <a:xfrm>
              <a:off x="920194" y="2040945"/>
              <a:ext cx="265147" cy="329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857224" y="2052270"/>
              <a:ext cx="432000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926889" y="2683740"/>
              <a:ext cx="459671" cy="342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916707" y="2711254"/>
              <a:ext cx="441000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1356197" y="3170743"/>
              <a:ext cx="475706" cy="342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@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1360958" y="3211320"/>
              <a:ext cx="440999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216" name="Google Shape;216;p6"/>
          <p:cNvCxnSpPr/>
          <p:nvPr/>
        </p:nvCxnSpPr>
        <p:spPr>
          <a:xfrm>
            <a:off x="3191305" y="4412968"/>
            <a:ext cx="285752" cy="21431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7" name="Google Shape;217;p6"/>
          <p:cNvCxnSpPr/>
          <p:nvPr/>
        </p:nvCxnSpPr>
        <p:spPr>
          <a:xfrm>
            <a:off x="2905553" y="4841596"/>
            <a:ext cx="500066" cy="7143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8" name="Google Shape;218;p6"/>
          <p:cNvCxnSpPr/>
          <p:nvPr/>
        </p:nvCxnSpPr>
        <p:spPr>
          <a:xfrm rot="10800000" flipH="1">
            <a:off x="3191305" y="5484538"/>
            <a:ext cx="285752" cy="21431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9" name="Google Shape;219;p6"/>
          <p:cNvCxnSpPr/>
          <p:nvPr/>
        </p:nvCxnSpPr>
        <p:spPr>
          <a:xfrm rot="10800000" flipH="1">
            <a:off x="2905553" y="5198786"/>
            <a:ext cx="500066" cy="7143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0" name="Google Shape;220;p6"/>
          <p:cNvSpPr/>
          <p:nvPr/>
        </p:nvSpPr>
        <p:spPr>
          <a:xfrm>
            <a:off x="4119999" y="4127216"/>
            <a:ext cx="1500198" cy="185738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21" name="Google Shape;221;p6"/>
          <p:cNvGrpSpPr/>
          <p:nvPr/>
        </p:nvGrpSpPr>
        <p:grpSpPr>
          <a:xfrm>
            <a:off x="4191437" y="4270092"/>
            <a:ext cx="1287372" cy="1512325"/>
            <a:chOff x="3000364" y="1635456"/>
            <a:chExt cx="1287372" cy="1512325"/>
          </a:xfrm>
        </p:grpSpPr>
        <p:grpSp>
          <p:nvGrpSpPr>
            <p:cNvPr id="222" name="Google Shape;222;p6"/>
            <p:cNvGrpSpPr/>
            <p:nvPr/>
          </p:nvGrpSpPr>
          <p:grpSpPr>
            <a:xfrm>
              <a:off x="3000364" y="2285998"/>
              <a:ext cx="1287372" cy="433155"/>
              <a:chOff x="7037108" y="1970490"/>
              <a:chExt cx="1287372" cy="433155"/>
            </a:xfrm>
          </p:grpSpPr>
          <p:pic>
            <p:nvPicPr>
              <p:cNvPr id="223" name="Google Shape;223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8" name="Google Shape;228;p6"/>
            <p:cNvGrpSpPr/>
            <p:nvPr/>
          </p:nvGrpSpPr>
          <p:grpSpPr>
            <a:xfrm>
              <a:off x="3000364" y="1857370"/>
              <a:ext cx="1287372" cy="433155"/>
              <a:chOff x="7037108" y="1970490"/>
              <a:chExt cx="1287372" cy="433155"/>
            </a:xfrm>
          </p:grpSpPr>
          <p:pic>
            <p:nvPicPr>
              <p:cNvPr id="229" name="Google Shape;229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Google Shape;230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4" name="Google Shape;234;p6"/>
            <p:cNvGrpSpPr/>
            <p:nvPr/>
          </p:nvGrpSpPr>
          <p:grpSpPr>
            <a:xfrm>
              <a:off x="3245373" y="2714626"/>
              <a:ext cx="791833" cy="433155"/>
              <a:chOff x="7282117" y="1970490"/>
              <a:chExt cx="791833" cy="433155"/>
            </a:xfrm>
          </p:grpSpPr>
          <p:pic>
            <p:nvPicPr>
              <p:cNvPr id="235" name="Google Shape;235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6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8" name="Google Shape;238;p6" descr="C:\Users\Marthe-Victoria\Desktop\icon-mensch.pn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430" y="1635456"/>
              <a:ext cx="287240" cy="293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6"/>
          <p:cNvSpPr/>
          <p:nvPr/>
        </p:nvSpPr>
        <p:spPr>
          <a:xfrm>
            <a:off x="2162673" y="5388435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Mama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2249501" y="4081258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Alumni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2105485" y="4945354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Lokales Unternehmen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2162673" y="4570946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Arbeitskollege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43" name="Google Shape;243;p6"/>
          <p:cNvCxnSpPr/>
          <p:nvPr/>
        </p:nvCxnSpPr>
        <p:spPr>
          <a:xfrm>
            <a:off x="5763145" y="4395321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44" name="Google Shape;244;p6"/>
          <p:cNvCxnSpPr/>
          <p:nvPr/>
        </p:nvCxnSpPr>
        <p:spPr>
          <a:xfrm>
            <a:off x="5763073" y="4565368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45" name="Google Shape;245;p6"/>
          <p:cNvCxnSpPr/>
          <p:nvPr/>
        </p:nvCxnSpPr>
        <p:spPr>
          <a:xfrm>
            <a:off x="5763073" y="4225274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46" name="Google Shape;246;p6"/>
          <p:cNvSpPr/>
          <p:nvPr/>
        </p:nvSpPr>
        <p:spPr>
          <a:xfrm>
            <a:off x="3826731" y="6049118"/>
            <a:ext cx="226912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Aus der ganzen Welt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47" name="Google Shape;247;p6"/>
          <p:cNvGrpSpPr/>
          <p:nvPr/>
        </p:nvGrpSpPr>
        <p:grpSpPr>
          <a:xfrm>
            <a:off x="6477453" y="4127216"/>
            <a:ext cx="571504" cy="571504"/>
            <a:chOff x="5357818" y="1428742"/>
            <a:chExt cx="571504" cy="571504"/>
          </a:xfrm>
        </p:grpSpPr>
        <p:sp>
          <p:nvSpPr>
            <p:cNvPr id="248" name="Google Shape;248;p6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250" name="Google Shape;250;p6"/>
          <p:cNvGrpSpPr/>
          <p:nvPr/>
        </p:nvGrpSpPr>
        <p:grpSpPr>
          <a:xfrm>
            <a:off x="6548891" y="4127216"/>
            <a:ext cx="571504" cy="571504"/>
            <a:chOff x="5357818" y="1428742"/>
            <a:chExt cx="571504" cy="571504"/>
          </a:xfrm>
        </p:grpSpPr>
        <p:sp>
          <p:nvSpPr>
            <p:cNvPr id="251" name="Google Shape;251;p6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253" name="Google Shape;253;p6"/>
          <p:cNvGrpSpPr/>
          <p:nvPr/>
        </p:nvGrpSpPr>
        <p:grpSpPr>
          <a:xfrm>
            <a:off x="6620329" y="4127216"/>
            <a:ext cx="571504" cy="571504"/>
            <a:chOff x="5357818" y="1428742"/>
            <a:chExt cx="571504" cy="571504"/>
          </a:xfrm>
        </p:grpSpPr>
        <p:sp>
          <p:nvSpPr>
            <p:cNvPr id="254" name="Google Shape;254;p6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5416193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256" name="Google Shape;256;p6"/>
          <p:cNvGrpSpPr/>
          <p:nvPr/>
        </p:nvGrpSpPr>
        <p:grpSpPr>
          <a:xfrm>
            <a:off x="6685048" y="4127216"/>
            <a:ext cx="692907" cy="571504"/>
            <a:chOff x="5351099" y="1428742"/>
            <a:chExt cx="692907" cy="571504"/>
          </a:xfrm>
        </p:grpSpPr>
        <p:sp>
          <p:nvSpPr>
            <p:cNvPr id="257" name="Google Shape;257;p6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351099" y="1515446"/>
              <a:ext cx="69290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10€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259" name="Google Shape;259;p6"/>
          <p:cNvSpPr/>
          <p:nvPr/>
        </p:nvSpPr>
        <p:spPr>
          <a:xfrm>
            <a:off x="6252060" y="6049118"/>
            <a:ext cx="131559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Fördertopf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6473941" y="5293447"/>
            <a:ext cx="571504" cy="57150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6545379" y="5293447"/>
            <a:ext cx="571504" cy="57150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6616817" y="5293447"/>
            <a:ext cx="571504" cy="571504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505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63" name="Google Shape;263;p6"/>
          <p:cNvGrpSpPr/>
          <p:nvPr/>
        </p:nvGrpSpPr>
        <p:grpSpPr>
          <a:xfrm>
            <a:off x="6667174" y="5293447"/>
            <a:ext cx="618577" cy="571504"/>
            <a:chOff x="5336737" y="1428742"/>
            <a:chExt cx="618577" cy="571504"/>
          </a:xfrm>
        </p:grpSpPr>
        <p:sp>
          <p:nvSpPr>
            <p:cNvPr id="264" name="Google Shape;264;p6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5336737" y="1497023"/>
              <a:ext cx="61857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10€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266" name="Google Shape;266;p6"/>
          <p:cNvCxnSpPr/>
          <p:nvPr/>
        </p:nvCxnSpPr>
        <p:spPr>
          <a:xfrm rot="10800000">
            <a:off x="6909860" y="4849103"/>
            <a:ext cx="0" cy="3802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7" name="Google Shape;267;p6"/>
          <p:cNvSpPr/>
          <p:nvPr/>
        </p:nvSpPr>
        <p:spPr>
          <a:xfrm>
            <a:off x="5972119" y="3730484"/>
            <a:ext cx="18573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>
                <a:solidFill>
                  <a:srgbClr val="FF0000"/>
                </a:solidFill>
                <a:latin typeface="Public Sans"/>
                <a:ea typeface="Public Sans"/>
                <a:cs typeface="Public Sans"/>
                <a:sym typeface="Public Sans"/>
              </a:rPr>
              <a:t>Treuhandkonto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8358317" y="4122180"/>
            <a:ext cx="1500198" cy="186242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69" name="Google Shape;269;p6"/>
          <p:cNvGrpSpPr/>
          <p:nvPr/>
        </p:nvGrpSpPr>
        <p:grpSpPr>
          <a:xfrm>
            <a:off x="8662336" y="5201625"/>
            <a:ext cx="892975" cy="394282"/>
            <a:chOff x="6715140" y="2714626"/>
            <a:chExt cx="1071570" cy="449891"/>
          </a:xfrm>
        </p:grpSpPr>
        <p:sp>
          <p:nvSpPr>
            <p:cNvPr id="270" name="Google Shape;270;p6"/>
            <p:cNvSpPr/>
            <p:nvPr/>
          </p:nvSpPr>
          <p:spPr>
            <a:xfrm>
              <a:off x="6715140" y="2714626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71" name="Google Shape;271;p6"/>
            <p:cNvSpPr txBox="1"/>
            <p:nvPr/>
          </p:nvSpPr>
          <p:spPr>
            <a:xfrm>
              <a:off x="6796463" y="2743142"/>
              <a:ext cx="899522" cy="42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272" name="Google Shape;272;p6"/>
          <p:cNvSpPr/>
          <p:nvPr/>
        </p:nvSpPr>
        <p:spPr>
          <a:xfrm>
            <a:off x="8358317" y="4356283"/>
            <a:ext cx="15001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Projekt: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Mission Aufstieg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73" name="Google Shape;273;p6"/>
          <p:cNvCxnSpPr/>
          <p:nvPr/>
        </p:nvCxnSpPr>
        <p:spPr>
          <a:xfrm>
            <a:off x="8781399" y="5201620"/>
            <a:ext cx="535785" cy="1392"/>
          </a:xfrm>
          <a:prstGeom prst="straightConnector1">
            <a:avLst/>
          </a:prstGeom>
          <a:noFill/>
          <a:ln w="44450" cap="flat" cmpd="sng">
            <a:solidFill>
              <a:srgbClr val="2BF1B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6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298866" y="404664"/>
            <a:ext cx="9142464" cy="12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Fördertöpfe bei </a:t>
            </a:r>
            <a:r>
              <a:rPr lang="de-DE" dirty="0" err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fairplaid</a:t>
            </a:r>
            <a:endParaRPr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DBA949-AA2B-E94B-8F8B-8EA958DD1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CE1822-ACCA-3641-B5F4-0406E39698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317" y="3953873"/>
            <a:ext cx="5797031" cy="1908146"/>
          </a:xfrm>
          <a:prstGeom prst="rect">
            <a:avLst/>
          </a:prstGeom>
        </p:spPr>
      </p:pic>
      <p:pic>
        <p:nvPicPr>
          <p:cNvPr id="7" name="Grafik 6" descr="Ein Bild, das Text, Sport enthält.&#10;&#10;Automatisch generierte Beschreibung">
            <a:extLst>
              <a:ext uri="{FF2B5EF4-FFF2-40B4-BE49-F238E27FC236}">
                <a16:creationId xmlns:a16="http://schemas.microsoft.com/office/drawing/2014/main" id="{DDB7DBA8-E169-3146-B8AD-60BB03A9A1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44" y="4144178"/>
            <a:ext cx="5075230" cy="17178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7E14B93-300E-7F4F-9826-FB6072A607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317" y="1411190"/>
            <a:ext cx="5451845" cy="1908146"/>
          </a:xfrm>
          <a:prstGeom prst="rect">
            <a:avLst/>
          </a:prstGeom>
        </p:spPr>
      </p:pic>
      <p:pic>
        <p:nvPicPr>
          <p:cNvPr id="11" name="Grafik 10" descr="Ein Bild, das Text, Person, Screenshot enthält.&#10;&#10;Automatisch generierte Beschreibung">
            <a:extLst>
              <a:ext uri="{FF2B5EF4-FFF2-40B4-BE49-F238E27FC236}">
                <a16:creationId xmlns:a16="http://schemas.microsoft.com/office/drawing/2014/main" id="{2B6AAA88-46E5-A64A-95C6-8270DF5D3F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46" y="1495494"/>
            <a:ext cx="5279571" cy="17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>
            <a:spLocks noGrp="1"/>
          </p:cNvSpPr>
          <p:nvPr>
            <p:ph type="body" idx="1"/>
          </p:nvPr>
        </p:nvSpPr>
        <p:spPr>
          <a:xfrm>
            <a:off x="513184" y="1748557"/>
            <a:ext cx="11127679" cy="165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sz="2600">
                <a:latin typeface="Public Sans"/>
                <a:ea typeface="Public Sans"/>
                <a:cs typeface="Public Sans"/>
                <a:sym typeface="Public Sans Thin"/>
              </a:rPr>
              <a:t>Wie beim Sponsoring können sich die Unterstützer/innen - je nach Höhe - im Gegenzug Prämien auswählen, die sie nur bei vollständiger Finanzierung erhalten. Dies setzt den Anreiz überhaupt oder sogar mehr zu geben, als angedacht.</a:t>
            </a: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>
              <a:latin typeface="Public Sans"/>
              <a:ea typeface="Public Sans"/>
              <a:cs typeface="Public Sans"/>
              <a:sym typeface="Public Sans Thin"/>
            </a:endParaRPr>
          </a:p>
        </p:txBody>
      </p:sp>
      <p:sp>
        <p:nvSpPr>
          <p:cNvPr id="282" name="Google Shape;282;p7"/>
          <p:cNvSpPr txBox="1">
            <a:spLocks noGrp="1"/>
          </p:cNvSpPr>
          <p:nvPr>
            <p:ph type="title"/>
          </p:nvPr>
        </p:nvSpPr>
        <p:spPr>
          <a:xfrm>
            <a:off x="298866" y="404664"/>
            <a:ext cx="9142464" cy="12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3. Nehmen und geben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8358317" y="4122180"/>
            <a:ext cx="1500198" cy="186242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84" name="Google Shape;284;p7"/>
          <p:cNvGrpSpPr/>
          <p:nvPr/>
        </p:nvGrpSpPr>
        <p:grpSpPr>
          <a:xfrm>
            <a:off x="8662336" y="5201625"/>
            <a:ext cx="892975" cy="394283"/>
            <a:chOff x="6715140" y="2714626"/>
            <a:chExt cx="1071570" cy="449892"/>
          </a:xfrm>
        </p:grpSpPr>
        <p:sp>
          <p:nvSpPr>
            <p:cNvPr id="285" name="Google Shape;285;p7"/>
            <p:cNvSpPr/>
            <p:nvPr/>
          </p:nvSpPr>
          <p:spPr>
            <a:xfrm>
              <a:off x="6715140" y="2714626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6810257" y="2743143"/>
              <a:ext cx="873460" cy="42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25%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287" name="Google Shape;287;p7"/>
          <p:cNvSpPr/>
          <p:nvPr/>
        </p:nvSpPr>
        <p:spPr>
          <a:xfrm>
            <a:off x="8358317" y="4356283"/>
            <a:ext cx="15001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Projekt: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Mission Aufstieg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88" name="Google Shape;288;p7"/>
          <p:cNvCxnSpPr/>
          <p:nvPr/>
        </p:nvCxnSpPr>
        <p:spPr>
          <a:xfrm>
            <a:off x="8781399" y="5201620"/>
            <a:ext cx="535785" cy="1392"/>
          </a:xfrm>
          <a:prstGeom prst="straightConnector1">
            <a:avLst/>
          </a:prstGeom>
          <a:noFill/>
          <a:ln w="44450" cap="flat" cmpd="sng">
            <a:solidFill>
              <a:srgbClr val="2BF1B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7"/>
          <p:cNvSpPr/>
          <p:nvPr/>
        </p:nvSpPr>
        <p:spPr>
          <a:xfrm>
            <a:off x="4119999" y="4127216"/>
            <a:ext cx="1500198" cy="185738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290" name="Google Shape;290;p7"/>
          <p:cNvCxnSpPr/>
          <p:nvPr/>
        </p:nvCxnSpPr>
        <p:spPr>
          <a:xfrm>
            <a:off x="5763145" y="4395321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1" name="Google Shape;291;p7"/>
          <p:cNvCxnSpPr/>
          <p:nvPr/>
        </p:nvCxnSpPr>
        <p:spPr>
          <a:xfrm>
            <a:off x="5763073" y="4565368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92" name="Google Shape;292;p7"/>
          <p:cNvCxnSpPr/>
          <p:nvPr/>
        </p:nvCxnSpPr>
        <p:spPr>
          <a:xfrm>
            <a:off x="5763073" y="4225274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93" name="Google Shape;293;p7"/>
          <p:cNvSpPr/>
          <p:nvPr/>
        </p:nvSpPr>
        <p:spPr>
          <a:xfrm>
            <a:off x="6321729" y="5928205"/>
            <a:ext cx="124316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venir"/>
              <a:buNone/>
            </a:pPr>
            <a:r>
              <a:rPr lang="de-DE" sz="16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Fördertopf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294" name="Google Shape;294;p7"/>
          <p:cNvGrpSpPr/>
          <p:nvPr/>
        </p:nvGrpSpPr>
        <p:grpSpPr>
          <a:xfrm>
            <a:off x="6696973" y="5266896"/>
            <a:ext cx="571504" cy="571504"/>
            <a:chOff x="5357818" y="2786064"/>
            <a:chExt cx="571504" cy="571504"/>
          </a:xfrm>
        </p:grpSpPr>
        <p:sp>
          <p:nvSpPr>
            <p:cNvPr id="295" name="Google Shape;295;p7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297" name="Google Shape;297;p7"/>
            <p:cNvCxnSpPr>
              <a:stCxn id="296" idx="0"/>
              <a:endCxn id="296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9" name="Google Shape;299;p7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01" name="Google Shape;301;p7"/>
          <p:cNvGrpSpPr/>
          <p:nvPr/>
        </p:nvGrpSpPr>
        <p:grpSpPr>
          <a:xfrm>
            <a:off x="6625535" y="5266896"/>
            <a:ext cx="571504" cy="571504"/>
            <a:chOff x="5357818" y="2786064"/>
            <a:chExt cx="571504" cy="571504"/>
          </a:xfrm>
        </p:grpSpPr>
        <p:sp>
          <p:nvSpPr>
            <p:cNvPr id="302" name="Google Shape;302;p7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304" name="Google Shape;304;p7"/>
            <p:cNvCxnSpPr>
              <a:stCxn id="303" idx="0"/>
              <a:endCxn id="303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6" name="Google Shape;306;p7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08" name="Google Shape;308;p7"/>
          <p:cNvGrpSpPr/>
          <p:nvPr/>
        </p:nvGrpSpPr>
        <p:grpSpPr>
          <a:xfrm>
            <a:off x="6554097" y="5266896"/>
            <a:ext cx="571504" cy="571504"/>
            <a:chOff x="5357818" y="2786064"/>
            <a:chExt cx="571504" cy="571504"/>
          </a:xfrm>
        </p:grpSpPr>
        <p:sp>
          <p:nvSpPr>
            <p:cNvPr id="309" name="Google Shape;309;p7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311" name="Google Shape;311;p7"/>
            <p:cNvCxnSpPr>
              <a:stCxn id="310" idx="0"/>
              <a:endCxn id="310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3" name="Google Shape;313;p7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6482659" y="5266896"/>
            <a:ext cx="571504" cy="571504"/>
            <a:chOff x="5357818" y="2786064"/>
            <a:chExt cx="571504" cy="571504"/>
          </a:xfrm>
        </p:grpSpPr>
        <p:sp>
          <p:nvSpPr>
            <p:cNvPr id="316" name="Google Shape;316;p7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318" name="Google Shape;318;p7"/>
            <p:cNvCxnSpPr>
              <a:stCxn id="317" idx="0"/>
              <a:endCxn id="317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9" name="Google Shape;319;p7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0" name="Google Shape;320;p7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22" name="Google Shape;322;p7"/>
          <p:cNvGrpSpPr/>
          <p:nvPr/>
        </p:nvGrpSpPr>
        <p:grpSpPr>
          <a:xfrm>
            <a:off x="4194084" y="4268856"/>
            <a:ext cx="1287372" cy="1512325"/>
            <a:chOff x="3000364" y="1635456"/>
            <a:chExt cx="1287372" cy="1512325"/>
          </a:xfrm>
        </p:grpSpPr>
        <p:grpSp>
          <p:nvGrpSpPr>
            <p:cNvPr id="323" name="Google Shape;323;p7"/>
            <p:cNvGrpSpPr/>
            <p:nvPr/>
          </p:nvGrpSpPr>
          <p:grpSpPr>
            <a:xfrm>
              <a:off x="3000364" y="2285998"/>
              <a:ext cx="1287372" cy="433155"/>
              <a:chOff x="7037108" y="1970490"/>
              <a:chExt cx="1287372" cy="433155"/>
            </a:xfrm>
          </p:grpSpPr>
          <p:pic>
            <p:nvPicPr>
              <p:cNvPr id="324" name="Google Shape;324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9" name="Google Shape;329;p7"/>
            <p:cNvGrpSpPr/>
            <p:nvPr/>
          </p:nvGrpSpPr>
          <p:grpSpPr>
            <a:xfrm>
              <a:off x="3000364" y="1857370"/>
              <a:ext cx="1287372" cy="433155"/>
              <a:chOff x="7037108" y="1970490"/>
              <a:chExt cx="1287372" cy="433155"/>
            </a:xfrm>
          </p:grpSpPr>
          <p:pic>
            <p:nvPicPr>
              <p:cNvPr id="330" name="Google Shape;330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1" name="Google Shape;331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2" name="Google Shape;332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3" name="Google Shape;333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4" name="Google Shape;334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5" name="Google Shape;335;p7"/>
            <p:cNvGrpSpPr/>
            <p:nvPr/>
          </p:nvGrpSpPr>
          <p:grpSpPr>
            <a:xfrm>
              <a:off x="3245373" y="2714626"/>
              <a:ext cx="791833" cy="433155"/>
              <a:chOff x="7282117" y="1970490"/>
              <a:chExt cx="791833" cy="433155"/>
            </a:xfrm>
          </p:grpSpPr>
          <p:pic>
            <p:nvPicPr>
              <p:cNvPr id="336" name="Google Shape;336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7" name="Google Shape;337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7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9" name="Google Shape;339;p7" descr="C:\Users\Marthe-Victoria\Desktop\icon-mensch.pn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430" y="1635456"/>
              <a:ext cx="287240" cy="2933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0" name="Google Shape;340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96" y="3753577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787" y="4218865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756" y="4696005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543" y="5160924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4084" y="3596442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105" y="5711676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8070" y="4543635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684" y="5469216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877" y="3753577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5011" y="4122180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191" y="3753577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214" y="4922670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684" y="5966301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625" y="6115772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189" y="6076253"/>
            <a:ext cx="287240" cy="29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" descr="C:\Users\Marthe-Victoria\Desktop\icon-mensch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604" y="6115772"/>
            <a:ext cx="287240" cy="29335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7"/>
          <p:cNvSpPr/>
          <p:nvPr/>
        </p:nvSpPr>
        <p:spPr>
          <a:xfrm>
            <a:off x="5960454" y="4736440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Treuhandkonto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357" name="Google Shape;357;p7"/>
          <p:cNvCxnSpPr/>
          <p:nvPr/>
        </p:nvCxnSpPr>
        <p:spPr>
          <a:xfrm rot="10800000">
            <a:off x="7493842" y="5371672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58" name="Google Shape;358;p7"/>
          <p:cNvCxnSpPr/>
          <p:nvPr/>
        </p:nvCxnSpPr>
        <p:spPr>
          <a:xfrm rot="10800000">
            <a:off x="7493842" y="5547467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59" name="Google Shape;359;p7"/>
          <p:cNvCxnSpPr/>
          <p:nvPr/>
        </p:nvCxnSpPr>
        <p:spPr>
          <a:xfrm rot="10800000">
            <a:off x="7493842" y="5713456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360" name="Google Shape;360;p7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7"/>
          <p:cNvGrpSpPr/>
          <p:nvPr/>
        </p:nvGrpSpPr>
        <p:grpSpPr>
          <a:xfrm>
            <a:off x="6477453" y="4127216"/>
            <a:ext cx="571504" cy="571504"/>
            <a:chOff x="5357818" y="1428742"/>
            <a:chExt cx="571504" cy="571504"/>
          </a:xfrm>
        </p:grpSpPr>
        <p:sp>
          <p:nvSpPr>
            <p:cNvPr id="363" name="Google Shape;363;p7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65" name="Google Shape;365;p7"/>
          <p:cNvGrpSpPr/>
          <p:nvPr/>
        </p:nvGrpSpPr>
        <p:grpSpPr>
          <a:xfrm>
            <a:off x="6548891" y="4127216"/>
            <a:ext cx="571504" cy="571504"/>
            <a:chOff x="5357818" y="1428742"/>
            <a:chExt cx="571504" cy="571504"/>
          </a:xfrm>
        </p:grpSpPr>
        <p:sp>
          <p:nvSpPr>
            <p:cNvPr id="366" name="Google Shape;366;p7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68" name="Google Shape;368;p7"/>
          <p:cNvGrpSpPr/>
          <p:nvPr/>
        </p:nvGrpSpPr>
        <p:grpSpPr>
          <a:xfrm>
            <a:off x="6620329" y="4127216"/>
            <a:ext cx="571504" cy="571504"/>
            <a:chOff x="5357818" y="1428742"/>
            <a:chExt cx="571504" cy="571504"/>
          </a:xfrm>
        </p:grpSpPr>
        <p:sp>
          <p:nvSpPr>
            <p:cNvPr id="369" name="Google Shape;369;p7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416193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71" name="Google Shape;371;p7"/>
          <p:cNvGrpSpPr/>
          <p:nvPr/>
        </p:nvGrpSpPr>
        <p:grpSpPr>
          <a:xfrm>
            <a:off x="6685048" y="4127216"/>
            <a:ext cx="692907" cy="571504"/>
            <a:chOff x="5351099" y="1428742"/>
            <a:chExt cx="692907" cy="571504"/>
          </a:xfrm>
        </p:grpSpPr>
        <p:sp>
          <p:nvSpPr>
            <p:cNvPr id="372" name="Google Shape;372;p7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351099" y="1515446"/>
              <a:ext cx="69290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10€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Google Shape;379;p8"/>
          <p:cNvCxnSpPr/>
          <p:nvPr/>
        </p:nvCxnSpPr>
        <p:spPr>
          <a:xfrm>
            <a:off x="7263663" y="4412968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80" name="Google Shape;380;p8"/>
          <p:cNvSpPr txBox="1">
            <a:spLocks noGrp="1"/>
          </p:cNvSpPr>
          <p:nvPr>
            <p:ph type="body" idx="1"/>
          </p:nvPr>
        </p:nvSpPr>
        <p:spPr>
          <a:xfrm>
            <a:off x="513184" y="1748556"/>
            <a:ext cx="11127679" cy="18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de-DE" sz="2400">
                <a:latin typeface="Public Sans"/>
                <a:ea typeface="Public Sans"/>
                <a:cs typeface="Public Sans"/>
                <a:sym typeface="Public Sans"/>
              </a:rPr>
              <a:t>Erreicht das Projekt nach max. 60 Tagen sein Ziel, erhältst du die Summe ausbezahlt. </a:t>
            </a:r>
            <a:endParaRPr sz="2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de-DE" sz="2400">
                <a:latin typeface="Public Sans"/>
                <a:ea typeface="Public Sans"/>
                <a:cs typeface="Public Sans"/>
                <a:sym typeface="Public Sans"/>
              </a:rPr>
              <a:t>Du kannst dein Projekt nun umsetzen. Dafür erhältst du eine Liste mit den E-Mail- und Versandadressen der Unterstützer/innen, um z.B. die Prämien zu versenden und mit deinen Unterstützern/innen weiter in Kontakt zu bleiben.</a:t>
            </a:r>
            <a:endParaRPr sz="2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4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81" name="Google Shape;381;p8"/>
          <p:cNvSpPr txBox="1">
            <a:spLocks noGrp="1"/>
          </p:cNvSpPr>
          <p:nvPr>
            <p:ph type="title"/>
          </p:nvPr>
        </p:nvSpPr>
        <p:spPr>
          <a:xfrm>
            <a:off x="298866" y="380787"/>
            <a:ext cx="9142464" cy="120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hand SemiBold"/>
              <a:buNone/>
            </a:pPr>
            <a:r>
              <a:rPr lang="de-D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4. Alles...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382" name="Google Shape;382;p8"/>
          <p:cNvGrpSpPr/>
          <p:nvPr/>
        </p:nvGrpSpPr>
        <p:grpSpPr>
          <a:xfrm>
            <a:off x="8681137" y="5194917"/>
            <a:ext cx="892975" cy="394283"/>
            <a:chOff x="6715140" y="2714626"/>
            <a:chExt cx="1071570" cy="449892"/>
          </a:xfrm>
        </p:grpSpPr>
        <p:sp>
          <p:nvSpPr>
            <p:cNvPr id="383" name="Google Shape;383;p8"/>
            <p:cNvSpPr/>
            <p:nvPr/>
          </p:nvSpPr>
          <p:spPr>
            <a:xfrm>
              <a:off x="6715140" y="2714626"/>
              <a:ext cx="1071570" cy="428628"/>
            </a:xfrm>
            <a:prstGeom prst="flowChartTerminator">
              <a:avLst/>
            </a:prstGeom>
            <a:noFill/>
            <a:ln w="5715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chemeClr val="lt1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,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84" name="Google Shape;384;p8"/>
            <p:cNvSpPr txBox="1"/>
            <p:nvPr/>
          </p:nvSpPr>
          <p:spPr>
            <a:xfrm>
              <a:off x="6752888" y="2743143"/>
              <a:ext cx="980268" cy="42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de-DE" sz="1800" b="0" i="0" u="none" strike="noStrike" cap="none">
                  <a:solidFill>
                    <a:srgbClr val="2BF1B8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109%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385" name="Google Shape;385;p8"/>
          <p:cNvGrpSpPr/>
          <p:nvPr/>
        </p:nvGrpSpPr>
        <p:grpSpPr>
          <a:xfrm>
            <a:off x="2048297" y="3984340"/>
            <a:ext cx="974679" cy="2113142"/>
            <a:chOff x="857224" y="1530178"/>
            <a:chExt cx="974679" cy="2113142"/>
          </a:xfrm>
        </p:grpSpPr>
        <p:sp>
          <p:nvSpPr>
            <p:cNvPr id="386" name="Google Shape;386;p8"/>
            <p:cNvSpPr txBox="1"/>
            <p:nvPr/>
          </p:nvSpPr>
          <p:spPr>
            <a:xfrm>
              <a:off x="1294732" y="1575850"/>
              <a:ext cx="273925" cy="308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198372" y="1530178"/>
              <a:ext cx="432000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88" name="Google Shape;388;p8"/>
            <p:cNvSpPr txBox="1"/>
            <p:nvPr/>
          </p:nvSpPr>
          <p:spPr>
            <a:xfrm>
              <a:off x="946320" y="2093197"/>
              <a:ext cx="265147" cy="329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57224" y="2052270"/>
              <a:ext cx="432000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90" name="Google Shape;390;p8"/>
            <p:cNvSpPr txBox="1"/>
            <p:nvPr/>
          </p:nvSpPr>
          <p:spPr>
            <a:xfrm>
              <a:off x="953015" y="2722929"/>
              <a:ext cx="459671" cy="342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in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916707" y="2711254"/>
              <a:ext cx="441000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92" name="Google Shape;392;p8"/>
            <p:cNvSpPr txBox="1"/>
            <p:nvPr/>
          </p:nvSpPr>
          <p:spPr>
            <a:xfrm>
              <a:off x="1356197" y="3222995"/>
              <a:ext cx="475706" cy="342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2400"/>
                <a:buFont typeface="Khand SemiBold"/>
                <a:buNone/>
              </a:pPr>
              <a:r>
                <a:rPr lang="de-DE" sz="2400" b="0" i="0" u="none" strike="noStrike" cap="none">
                  <a:solidFill>
                    <a:srgbClr val="595959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@</a:t>
              </a:r>
              <a:endParaRPr sz="14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360958" y="3211320"/>
              <a:ext cx="440999" cy="432000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394" name="Google Shape;394;p8"/>
          <p:cNvCxnSpPr/>
          <p:nvPr/>
        </p:nvCxnSpPr>
        <p:spPr>
          <a:xfrm rot="10800000">
            <a:off x="2955711" y="4368150"/>
            <a:ext cx="285752" cy="18769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5" name="Google Shape;395;p8"/>
          <p:cNvCxnSpPr/>
          <p:nvPr/>
        </p:nvCxnSpPr>
        <p:spPr>
          <a:xfrm rot="10800000">
            <a:off x="2710215" y="4773396"/>
            <a:ext cx="547322" cy="1454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6" name="Google Shape;396;p8"/>
          <p:cNvCxnSpPr/>
          <p:nvPr/>
        </p:nvCxnSpPr>
        <p:spPr>
          <a:xfrm flipH="1">
            <a:off x="3083818" y="5427704"/>
            <a:ext cx="174524" cy="28575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97" name="Google Shape;397;p8"/>
          <p:cNvCxnSpPr/>
          <p:nvPr/>
        </p:nvCxnSpPr>
        <p:spPr>
          <a:xfrm flipH="1">
            <a:off x="2671352" y="5213986"/>
            <a:ext cx="570111" cy="19279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98" name="Google Shape;398;p8"/>
          <p:cNvSpPr/>
          <p:nvPr/>
        </p:nvSpPr>
        <p:spPr>
          <a:xfrm>
            <a:off x="4119999" y="4127216"/>
            <a:ext cx="1500198" cy="185738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399" name="Google Shape;399;p8"/>
          <p:cNvGrpSpPr/>
          <p:nvPr/>
        </p:nvGrpSpPr>
        <p:grpSpPr>
          <a:xfrm>
            <a:off x="4191437" y="4270092"/>
            <a:ext cx="1287372" cy="1512325"/>
            <a:chOff x="3000364" y="1635456"/>
            <a:chExt cx="1287372" cy="1512325"/>
          </a:xfrm>
        </p:grpSpPr>
        <p:grpSp>
          <p:nvGrpSpPr>
            <p:cNvPr id="400" name="Google Shape;400;p8"/>
            <p:cNvGrpSpPr/>
            <p:nvPr/>
          </p:nvGrpSpPr>
          <p:grpSpPr>
            <a:xfrm>
              <a:off x="3000364" y="2285998"/>
              <a:ext cx="1287372" cy="433155"/>
              <a:chOff x="7037108" y="1970490"/>
              <a:chExt cx="1287372" cy="433155"/>
            </a:xfrm>
          </p:grpSpPr>
          <p:pic>
            <p:nvPicPr>
              <p:cNvPr id="401" name="Google Shape;401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2" name="Google Shape;402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3" name="Google Shape;403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4" name="Google Shape;404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5" name="Google Shape;405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6" name="Google Shape;406;p8"/>
            <p:cNvGrpSpPr/>
            <p:nvPr/>
          </p:nvGrpSpPr>
          <p:grpSpPr>
            <a:xfrm>
              <a:off x="3000364" y="1857370"/>
              <a:ext cx="1287372" cy="433155"/>
              <a:chOff x="7037108" y="1970490"/>
              <a:chExt cx="1287372" cy="433155"/>
            </a:xfrm>
          </p:grpSpPr>
          <p:pic>
            <p:nvPicPr>
              <p:cNvPr id="407" name="Google Shape;407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37108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8" name="Google Shape;408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9" name="Google Shape;409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037240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0" name="Google Shape;410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1" name="Google Shape;411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2" name="Google Shape;412;p8"/>
            <p:cNvGrpSpPr/>
            <p:nvPr/>
          </p:nvGrpSpPr>
          <p:grpSpPr>
            <a:xfrm>
              <a:off x="3245373" y="2714626"/>
              <a:ext cx="791833" cy="433155"/>
              <a:chOff x="7282117" y="1970490"/>
              <a:chExt cx="791833" cy="433155"/>
            </a:xfrm>
          </p:grpSpPr>
          <p:pic>
            <p:nvPicPr>
              <p:cNvPr id="413" name="Google Shape;413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37174" y="2110293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4" name="Google Shape;414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282117" y="1970490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5" name="Google Shape;415;p8" descr="C:\Users\Marthe-Victoria\Desktop\icon-mensch.png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86710" y="1975017"/>
                <a:ext cx="287240" cy="2933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16" name="Google Shape;416;p8" descr="C:\Users\Marthe-Victoria\Desktop\icon-mensch.pn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0430" y="1635456"/>
              <a:ext cx="287240" cy="2933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7" name="Google Shape;417;p8"/>
          <p:cNvCxnSpPr/>
          <p:nvPr/>
        </p:nvCxnSpPr>
        <p:spPr>
          <a:xfrm>
            <a:off x="5763145" y="4395321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18" name="Google Shape;418;p8"/>
          <p:cNvCxnSpPr/>
          <p:nvPr/>
        </p:nvCxnSpPr>
        <p:spPr>
          <a:xfrm>
            <a:off x="5763073" y="4565368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19" name="Google Shape;419;p8"/>
          <p:cNvCxnSpPr/>
          <p:nvPr/>
        </p:nvCxnSpPr>
        <p:spPr>
          <a:xfrm>
            <a:off x="5763073" y="4225274"/>
            <a:ext cx="648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20" name="Google Shape;420;p8"/>
          <p:cNvSpPr/>
          <p:nvPr/>
        </p:nvSpPr>
        <p:spPr>
          <a:xfrm>
            <a:off x="8683731" y="5194916"/>
            <a:ext cx="892975" cy="367756"/>
          </a:xfrm>
          <a:prstGeom prst="flowChartTerminator">
            <a:avLst/>
          </a:prstGeom>
          <a:noFill/>
          <a:ln w="57150" cap="flat" cmpd="sng">
            <a:solidFill>
              <a:srgbClr val="2BF1B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cxnSp>
        <p:nvCxnSpPr>
          <p:cNvPr id="421" name="Google Shape;421;p8"/>
          <p:cNvCxnSpPr/>
          <p:nvPr/>
        </p:nvCxnSpPr>
        <p:spPr>
          <a:xfrm rot="10800000">
            <a:off x="5728091" y="5424800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22" name="Google Shape;422;p8"/>
          <p:cNvCxnSpPr/>
          <p:nvPr/>
        </p:nvCxnSpPr>
        <p:spPr>
          <a:xfrm rot="10800000">
            <a:off x="5728091" y="5597416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23" name="Google Shape;423;p8"/>
          <p:cNvCxnSpPr/>
          <p:nvPr/>
        </p:nvCxnSpPr>
        <p:spPr>
          <a:xfrm rot="10800000">
            <a:off x="5728091" y="5746597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424" name="Google Shape;424;p8"/>
          <p:cNvGrpSpPr/>
          <p:nvPr/>
        </p:nvGrpSpPr>
        <p:grpSpPr>
          <a:xfrm>
            <a:off x="6696973" y="5266896"/>
            <a:ext cx="571504" cy="571504"/>
            <a:chOff x="5357818" y="2786064"/>
            <a:chExt cx="571504" cy="571504"/>
          </a:xfrm>
        </p:grpSpPr>
        <p:sp>
          <p:nvSpPr>
            <p:cNvPr id="425" name="Google Shape;425;p8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427" name="Google Shape;427;p8"/>
            <p:cNvCxnSpPr>
              <a:stCxn id="426" idx="0"/>
              <a:endCxn id="426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8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9" name="Google Shape;429;p8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31" name="Google Shape;431;p8"/>
          <p:cNvGrpSpPr/>
          <p:nvPr/>
        </p:nvGrpSpPr>
        <p:grpSpPr>
          <a:xfrm>
            <a:off x="6625535" y="5266896"/>
            <a:ext cx="571504" cy="571504"/>
            <a:chOff x="5357818" y="2786064"/>
            <a:chExt cx="571504" cy="571504"/>
          </a:xfrm>
        </p:grpSpPr>
        <p:sp>
          <p:nvSpPr>
            <p:cNvPr id="432" name="Google Shape;432;p8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434" name="Google Shape;434;p8"/>
            <p:cNvCxnSpPr>
              <a:stCxn id="433" idx="0"/>
              <a:endCxn id="433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5" name="Google Shape;435;p8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6" name="Google Shape;436;p8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38" name="Google Shape;438;p8"/>
          <p:cNvGrpSpPr/>
          <p:nvPr/>
        </p:nvGrpSpPr>
        <p:grpSpPr>
          <a:xfrm>
            <a:off x="6554097" y="5266896"/>
            <a:ext cx="571504" cy="571504"/>
            <a:chOff x="5357818" y="2786064"/>
            <a:chExt cx="571504" cy="571504"/>
          </a:xfrm>
        </p:grpSpPr>
        <p:sp>
          <p:nvSpPr>
            <p:cNvPr id="439" name="Google Shape;439;p8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441" name="Google Shape;441;p8"/>
            <p:cNvCxnSpPr>
              <a:stCxn id="440" idx="0"/>
              <a:endCxn id="440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3" name="Google Shape;443;p8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>
            <a:off x="6482659" y="5266896"/>
            <a:ext cx="571504" cy="571504"/>
            <a:chOff x="5357818" y="2786064"/>
            <a:chExt cx="571504" cy="571504"/>
          </a:xfrm>
        </p:grpSpPr>
        <p:sp>
          <p:nvSpPr>
            <p:cNvPr id="446" name="Google Shape;446;p8"/>
            <p:cNvSpPr/>
            <p:nvPr/>
          </p:nvSpPr>
          <p:spPr>
            <a:xfrm>
              <a:off x="5357818" y="2786064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5500694" y="2973390"/>
              <a:ext cx="285752" cy="285752"/>
            </a:xfrm>
            <a:prstGeom prst="rect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cxnSp>
          <p:nvCxnSpPr>
            <p:cNvPr id="448" name="Google Shape;448;p8"/>
            <p:cNvCxnSpPr>
              <a:stCxn id="447" idx="0"/>
              <a:endCxn id="447" idx="2"/>
            </p:cNvCxnSpPr>
            <p:nvPr/>
          </p:nvCxnSpPr>
          <p:spPr>
            <a:xfrm>
              <a:off x="5643570" y="2973390"/>
              <a:ext cx="0" cy="285900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9" name="Google Shape;449;p8"/>
            <p:cNvCxnSpPr/>
            <p:nvPr/>
          </p:nvCxnSpPr>
          <p:spPr>
            <a:xfrm>
              <a:off x="5500694" y="3109916"/>
              <a:ext cx="285752" cy="1588"/>
            </a:xfrm>
            <a:prstGeom prst="straightConnector1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50" name="Google Shape;450;p8"/>
            <p:cNvSpPr/>
            <p:nvPr/>
          </p:nvSpPr>
          <p:spPr>
            <a:xfrm rot="-1140000">
              <a:off x="5594145" y="2819402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1140000">
              <a:off x="5663995" y="2822201"/>
              <a:ext cx="45719" cy="142876"/>
            </a:xfrm>
            <a:prstGeom prst="ellipse">
              <a:avLst/>
            </a:prstGeom>
            <a:noFill/>
            <a:ln w="9525" cap="flat" cmpd="sng">
              <a:solidFill>
                <a:srgbClr val="1A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cxnSp>
        <p:nvCxnSpPr>
          <p:cNvPr id="452" name="Google Shape;452;p8"/>
          <p:cNvCxnSpPr/>
          <p:nvPr/>
        </p:nvCxnSpPr>
        <p:spPr>
          <a:xfrm rot="10800000">
            <a:off x="7320136" y="5590748"/>
            <a:ext cx="64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53" name="Google Shape;453;p8"/>
          <p:cNvSpPr/>
          <p:nvPr/>
        </p:nvSpPr>
        <p:spPr>
          <a:xfrm>
            <a:off x="5975631" y="4765090"/>
            <a:ext cx="18573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0" u="none" strike="noStrike" cap="none">
                <a:solidFill>
                  <a:srgbClr val="595959"/>
                </a:solidFill>
                <a:latin typeface="Public Sans"/>
                <a:ea typeface="Public Sans"/>
                <a:cs typeface="Public Sans"/>
                <a:sym typeface="Public Sans"/>
              </a:rPr>
              <a:t>Treuhandkonto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54" name="Google Shape;454;p8"/>
          <p:cNvSpPr txBox="1"/>
          <p:nvPr/>
        </p:nvSpPr>
        <p:spPr>
          <a:xfrm>
            <a:off x="6376091" y="3671845"/>
            <a:ext cx="17611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3F3F3F"/>
                </a:solidFill>
                <a:latin typeface="Public Sans"/>
                <a:ea typeface="Public Sans"/>
                <a:cs typeface="Public Sans"/>
                <a:sym typeface="Public Sans"/>
              </a:rPr>
              <a:t>- 4% Zahlungsabwicklung - 7% Gebühr</a:t>
            </a:r>
            <a:endParaRPr sz="16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55" name="Google Shape;455;p8"/>
          <p:cNvSpPr/>
          <p:nvPr/>
        </p:nvSpPr>
        <p:spPr>
          <a:xfrm>
            <a:off x="8358317" y="4122180"/>
            <a:ext cx="1500198" cy="1862424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56" name="Google Shape;456;p8"/>
          <p:cNvSpPr/>
          <p:nvPr/>
        </p:nvSpPr>
        <p:spPr>
          <a:xfrm>
            <a:off x="8358317" y="4356283"/>
            <a:ext cx="15001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Projekt: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Mission Aufstieg</a:t>
            </a:r>
            <a:endParaRPr sz="14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57" name="Google Shape;457;p8"/>
          <p:cNvPicPr preferRelativeResize="0"/>
          <p:nvPr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0"/>
          <a:stretch/>
        </p:blipFill>
        <p:spPr>
          <a:xfrm>
            <a:off x="10697501" y="3120394"/>
            <a:ext cx="1213065" cy="284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8"/>
          <p:cNvPicPr preferRelativeResize="0"/>
          <p:nvPr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665" y="4542794"/>
            <a:ext cx="1213065" cy="2037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8"/>
          <p:cNvGrpSpPr/>
          <p:nvPr/>
        </p:nvGrpSpPr>
        <p:grpSpPr>
          <a:xfrm>
            <a:off x="6477453" y="4127216"/>
            <a:ext cx="571504" cy="571504"/>
            <a:chOff x="5357818" y="1428742"/>
            <a:chExt cx="571504" cy="571504"/>
          </a:xfrm>
        </p:grpSpPr>
        <p:sp>
          <p:nvSpPr>
            <p:cNvPr id="460" name="Google Shape;460;p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62" name="Google Shape;462;p8"/>
          <p:cNvGrpSpPr/>
          <p:nvPr/>
        </p:nvGrpSpPr>
        <p:grpSpPr>
          <a:xfrm>
            <a:off x="6548891" y="4127216"/>
            <a:ext cx="571504" cy="571504"/>
            <a:chOff x="5357818" y="1428742"/>
            <a:chExt cx="571504" cy="571504"/>
          </a:xfrm>
        </p:grpSpPr>
        <p:sp>
          <p:nvSpPr>
            <p:cNvPr id="463" name="Google Shape;463;p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429256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5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65" name="Google Shape;465;p8"/>
          <p:cNvGrpSpPr/>
          <p:nvPr/>
        </p:nvGrpSpPr>
        <p:grpSpPr>
          <a:xfrm>
            <a:off x="6620329" y="4127216"/>
            <a:ext cx="571504" cy="571504"/>
            <a:chOff x="5357818" y="1428742"/>
            <a:chExt cx="571504" cy="571504"/>
          </a:xfrm>
        </p:grpSpPr>
        <p:sp>
          <p:nvSpPr>
            <p:cNvPr id="466" name="Google Shape;466;p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416193" y="1528698"/>
              <a:ext cx="42511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grpSp>
        <p:nvGrpSpPr>
          <p:cNvPr id="468" name="Google Shape;468;p8"/>
          <p:cNvGrpSpPr/>
          <p:nvPr/>
        </p:nvGrpSpPr>
        <p:grpSpPr>
          <a:xfrm>
            <a:off x="6685048" y="4127216"/>
            <a:ext cx="692907" cy="571504"/>
            <a:chOff x="5351099" y="1428742"/>
            <a:chExt cx="692907" cy="571504"/>
          </a:xfrm>
        </p:grpSpPr>
        <p:sp>
          <p:nvSpPr>
            <p:cNvPr id="469" name="Google Shape;469;p8"/>
            <p:cNvSpPr/>
            <p:nvPr/>
          </p:nvSpPr>
          <p:spPr>
            <a:xfrm>
              <a:off x="5357818" y="1428742"/>
              <a:ext cx="571504" cy="571504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505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351099" y="1515446"/>
              <a:ext cx="69290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2000"/>
                <a:buFont typeface="Khand SemiBold"/>
                <a:buNone/>
              </a:pPr>
              <a:r>
                <a:rPr lang="de-DE" sz="2000" b="0" i="0" u="none" strike="noStrike" cap="none">
                  <a:solidFill>
                    <a:srgbClr val="1A1A1A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10€</a:t>
              </a:r>
              <a:endParaRPr sz="20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5_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Macintosh PowerPoint</Application>
  <PresentationFormat>Breitbild</PresentationFormat>
  <Paragraphs>225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Khand SemiBold</vt:lpstr>
      <vt:lpstr>Avenir</vt:lpstr>
      <vt:lpstr>Public Sans</vt:lpstr>
      <vt:lpstr>Calibri</vt:lpstr>
      <vt:lpstr>Arial</vt:lpstr>
      <vt:lpstr>Noto Sans Symbols</vt:lpstr>
      <vt:lpstr>5_Office-Design</vt:lpstr>
      <vt:lpstr>4_Office-Design</vt:lpstr>
      <vt:lpstr>Crowdfunding Die neue Form der  Finanzierung und wie sie jede/r nutzen kann  </vt:lpstr>
      <vt:lpstr>Wieso Crowdfunding</vt:lpstr>
      <vt:lpstr>Ausgangslage Wir brauchen alternative Säulen der Förderung</vt:lpstr>
      <vt:lpstr>So funktionierts</vt:lpstr>
      <vt:lpstr> 1. Projekt mit fester Zielsumme</vt:lpstr>
      <vt:lpstr> 2. Viele sind besser als eine/r </vt:lpstr>
      <vt:lpstr> Fördertöpfe bei fairplaid</vt:lpstr>
      <vt:lpstr> 3. Nehmen und geben</vt:lpstr>
      <vt:lpstr> 4. Alles...</vt:lpstr>
      <vt:lpstr> 4. ... oder nichts</vt:lpstr>
      <vt:lpstr>PowerPoint-Präsentation</vt:lpstr>
      <vt:lpstr>PowerPoint-Präsentation</vt:lpstr>
      <vt:lpstr>PowerPoint-Präsentation</vt:lpstr>
      <vt:lpstr>6 Schritte zum  erfolgreichen Projekt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2,59 € PRO ‚EINZELNER AUFRUF‘  </vt:lpstr>
      <vt:lpstr>PowerPoint-Präsentation</vt:lpstr>
      <vt:lpstr>Hohe Reichweite = Hohe Fundingsumme  Reichweitenaufbau der Projekte </vt:lpstr>
      <vt:lpstr>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Crowdfunding Die neue Form der  Finanzierung und wie sie jede/r nutzen kann  </dc:title>
  <dc:creator>Microsoft Office-Anwender</dc:creator>
  <cp:lastModifiedBy>Francesca Poschen</cp:lastModifiedBy>
  <cp:revision>8</cp:revision>
  <dcterms:created xsi:type="dcterms:W3CDTF">2019-10-31T14:37:45Z</dcterms:created>
  <dcterms:modified xsi:type="dcterms:W3CDTF">2021-01-27T21:02:02Z</dcterms:modified>
</cp:coreProperties>
</file>